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11"/>
  </p:notesMasterIdLst>
  <p:sldIdLst>
    <p:sldId id="257" r:id="rId3"/>
    <p:sldId id="260" r:id="rId4"/>
    <p:sldId id="298" r:id="rId5"/>
    <p:sldId id="292" r:id="rId6"/>
    <p:sldId id="294" r:id="rId7"/>
    <p:sldId id="296" r:id="rId8"/>
    <p:sldId id="297" r:id="rId9"/>
    <p:sldId id="29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62E7E-6F84-47DF-B353-0B40E8C37EF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EBA7-712F-4F98-868C-EE261A416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3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8419E9-CAA5-4604-804D-85B993360EF7}" type="slidenum">
              <a:rPr lang="ru-RU" altLang="ru-RU" sz="1200"/>
              <a:pPr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9317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EBA7-712F-4F98-868C-EE261A4166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5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B4BBB-E7E4-42F5-8B92-D18F2D16CCF5}" type="slidenum">
              <a:rPr lang="ru-RU" altLang="ru-RU" sz="1200"/>
              <a:pPr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3287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5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4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11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7ACE-EC98-4353-8131-D50F9E5834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9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F81F-99C1-4BBC-8A59-907A390357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9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7B2F-E43C-4E83-A619-8FB2D02577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9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59F2-E186-407E-9D27-4CC4276C7C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0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9EDB-F627-41F0-BFC5-C6E60CE25F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4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C216-7014-47FF-A2F2-4CC900C4D8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6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6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FFB-9F74-48A4-A19A-A8E6D89A5C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5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752B-75A0-49F6-839B-3236FBD6C0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73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8295-BF33-425C-8B5B-3CDC7B91D23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9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35B1-0004-4FAD-9B48-EE2D3736B0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ABA29-F257-4399-8F71-46F32387B0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B006-30F1-4519-AD2B-B4DA41E14F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58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EFEE-A29D-499E-BEF3-C805D6973B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69F9-4D45-452A-B716-1524844F93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8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8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FE60-EA57-4894-8698-14A030F75F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6047" y="6580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58711-994F-429A-9A33-18354C6CDD8B}" type="slidenum">
              <a:rPr lang="ru-RU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0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77"/>
          <p:cNvSpPr txBox="1">
            <a:spLocks noChangeArrowheads="1"/>
          </p:cNvSpPr>
          <p:nvPr/>
        </p:nvSpPr>
        <p:spPr bwMode="auto">
          <a:xfrm>
            <a:off x="3524251" y="6143625"/>
            <a:ext cx="3598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rgbClr val="0070C0"/>
                </a:solidFill>
                <a:ea typeface="ヒラギノ角ゴ Pro W3" charset="-128"/>
              </a:rPr>
              <a:t>Орел, </a:t>
            </a:r>
            <a:r>
              <a:rPr lang="ru-RU" altLang="ru-RU" sz="2000" b="1" dirty="0" smtClean="0">
                <a:solidFill>
                  <a:srgbClr val="0070C0"/>
                </a:solidFill>
                <a:ea typeface="ヒラギノ角ゴ Pro W3" charset="-128"/>
              </a:rPr>
              <a:t>28.01.</a:t>
            </a:r>
            <a:r>
              <a:rPr lang="en-US" altLang="ru-RU" sz="2000" b="1" dirty="0" smtClean="0">
                <a:solidFill>
                  <a:srgbClr val="0070C0"/>
                </a:solidFill>
                <a:ea typeface="ヒラギノ角ゴ Pro W3" charset="-128"/>
              </a:rPr>
              <a:t>2</a:t>
            </a:r>
            <a:r>
              <a:rPr lang="ru-RU" altLang="ru-RU" sz="2000" b="1" dirty="0" smtClean="0">
                <a:solidFill>
                  <a:srgbClr val="0070C0"/>
                </a:solidFill>
                <a:ea typeface="ヒラギノ角ゴ Pro W3" charset="-128"/>
              </a:rPr>
              <a:t>020 год</a:t>
            </a:r>
            <a:r>
              <a:rPr lang="ru-RU" altLang="ru-RU" sz="2000" b="1" dirty="0" smtClean="0">
                <a:solidFill>
                  <a:srgbClr val="7030A0"/>
                </a:solidFill>
                <a:ea typeface="ヒラギノ角ゴ Pro W3" charset="-128"/>
              </a:rPr>
              <a:t> </a:t>
            </a:r>
            <a:endParaRPr lang="ru-RU" altLang="ru-RU" sz="2000" b="1" dirty="0">
              <a:solidFill>
                <a:srgbClr val="7030A0"/>
              </a:solidFill>
              <a:ea typeface="ヒラギノ角ゴ Pro W3" charset="-128"/>
            </a:endParaRPr>
          </a:p>
        </p:txBody>
      </p:sp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236484" y="2578647"/>
            <a:ext cx="11690131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3600" b="1" i="1" dirty="0" smtClean="0">
                <a:solidFill>
                  <a:srgbClr val="7030A0"/>
                </a:solidFill>
              </a:rPr>
              <a:t>РЕЗУЛЬТАТЫ ПРАВОПРИМЕНИТЕЛЬНОЙ </a:t>
            </a:r>
          </a:p>
          <a:p>
            <a:pPr algn="ctr"/>
            <a:r>
              <a:rPr lang="ru-RU" altLang="ru-RU" sz="3600" b="1" i="1" dirty="0" smtClean="0">
                <a:solidFill>
                  <a:srgbClr val="7030A0"/>
                </a:solidFill>
              </a:rPr>
              <a:t>ПРАКТИКИ УПРАВЛЕНИЯ</a:t>
            </a:r>
          </a:p>
          <a:p>
            <a:pPr algn="ctr"/>
            <a:r>
              <a:rPr lang="ru-RU" altLang="ru-RU" sz="3600" b="1" i="1" dirty="0" smtClean="0">
                <a:solidFill>
                  <a:srgbClr val="7030A0"/>
                </a:solidFill>
              </a:rPr>
              <a:t>за 2019 год</a:t>
            </a:r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endParaRPr lang="ru-RU" altLang="ru-RU" sz="2800" b="1" i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Кирьянов А.Н. – руководитель </a:t>
            </a:r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r>
              <a:rPr lang="ru-RU" altLang="ru-RU" sz="28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Орловского УФАС России</a:t>
            </a:r>
            <a:endParaRPr lang="ru-RU" alt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5587424" y="4754099"/>
            <a:ext cx="701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 sz="2000">
              <a:solidFill>
                <a:srgbClr val="333399"/>
              </a:solidFill>
            </a:endParaRPr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2508250" y="0"/>
            <a:ext cx="958676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70C0"/>
                </a:solidFill>
              </a:rPr>
              <a:t>УПРАВЛЕНИЕ </a:t>
            </a:r>
            <a:endParaRPr lang="ru-RU" altLang="ru-RU" sz="3200" b="1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0070C0"/>
                </a:solidFill>
              </a:rPr>
              <a:t>Федеральной антимонопольной службы</a:t>
            </a:r>
            <a:endParaRPr lang="ru-RU" altLang="ru-RU" sz="32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0070C0"/>
                </a:solidFill>
              </a:rPr>
              <a:t>по Орловской области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</a:t>
            </a:r>
            <a:endParaRPr lang="en-US" alt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38300" y="142876"/>
            <a:ext cx="8915400" cy="500063"/>
          </a:xfrm>
        </p:spPr>
        <p:txBody>
          <a:bodyPr/>
          <a:lstStyle/>
          <a:p>
            <a:r>
              <a:rPr lang="ru-RU" altLang="ru-RU" b="1" smtClean="0">
                <a:ea typeface="ＭＳ Ｐゴシック" panose="020B0600070205080204" pitchFamily="34" charset="-128"/>
              </a:rPr>
              <a:t/>
            </a:r>
            <a:br>
              <a:rPr lang="ru-RU" altLang="ru-RU" b="1" smtClean="0">
                <a:ea typeface="ＭＳ Ｐゴシック" panose="020B0600070205080204" pitchFamily="34" charset="-128"/>
              </a:rPr>
            </a:br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06326" y="925033"/>
            <a:ext cx="12004158" cy="565651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Антимонопольные органы осуществляют контроль и надзор за законодательством:</a:t>
            </a:r>
          </a:p>
          <a:p>
            <a:pPr marL="0" indent="0" algn="ctr">
              <a:buNone/>
            </a:pPr>
            <a:endParaRPr lang="ru-RU" altLang="ru-RU" sz="1050" dirty="0" smtClean="0">
              <a:ea typeface="ＭＳ Ｐゴシック" panose="020B0600070205080204" pitchFamily="34" charset="-128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о защите конкуренции;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о естественных монополиях, в </a:t>
            </a:r>
            <a:r>
              <a:rPr lang="ru-RU" sz="2800" dirty="0" err="1" smtClean="0">
                <a:solidFill>
                  <a:schemeClr val="tx1"/>
                </a:solidFill>
              </a:rPr>
              <a:t>т.ч</a:t>
            </a:r>
            <a:r>
              <a:rPr lang="ru-RU" sz="2800" dirty="0" smtClean="0">
                <a:solidFill>
                  <a:schemeClr val="tx1"/>
                </a:solidFill>
              </a:rPr>
              <a:t>.:                                     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о теплоснабжении, 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водоснабжении и водоотведении, 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об электроэнергетике и НПА,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регулирующих данную сферу;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об отходах производства и потребления;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о торговле;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о рекламе;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о контрактной системе: 44-ФЗ и 223-ФЗ.</a:t>
            </a:r>
          </a:p>
          <a:p>
            <a:pPr algn="just"/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38D1C-B520-4339-870A-C54D47A641DC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6326" y="0"/>
            <a:ext cx="120041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3000" b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26" y="1828050"/>
            <a:ext cx="3065762" cy="49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55" y="-446809"/>
            <a:ext cx="10972800" cy="14443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Правоприменительная практика за 2019г.</a:t>
            </a:r>
            <a:endParaRPr lang="ru-RU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54217"/>
              </p:ext>
            </p:extLst>
          </p:nvPr>
        </p:nvGraphicFramePr>
        <p:xfrm>
          <a:off x="238991" y="997528"/>
          <a:ext cx="11762508" cy="542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791"/>
                <a:gridCol w="955963"/>
                <a:gridCol w="1215737"/>
                <a:gridCol w="1059873"/>
                <a:gridCol w="1046581"/>
                <a:gridCol w="1073164"/>
                <a:gridCol w="1205345"/>
                <a:gridCol w="1007919"/>
                <a:gridCol w="987135"/>
              </a:tblGrid>
              <a:tr h="59676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2018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2019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7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АМЗ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Реклама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44-ФЗ,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223-ФЗ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РНП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АМЗ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Реклама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44-ФЗ,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223-ФЗ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РНП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64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Рассмотрено</a:t>
                      </a:r>
                      <a:r>
                        <a:rPr lang="ru-RU" b="1" baseline="0" dirty="0" smtClean="0">
                          <a:solidFill>
                            <a:sysClr val="windowText" lastClr="000000"/>
                          </a:solidFill>
                        </a:rPr>
                        <a:t> жалоб и заявлений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145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175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305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625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263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192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684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1139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777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Проведено проверок, из них:</a:t>
                      </a:r>
                    </a:p>
                    <a:p>
                      <a:r>
                        <a:rPr lang="ru-RU" sz="1600" b="1" dirty="0" smtClean="0"/>
                        <a:t>плановых</a:t>
                      </a:r>
                    </a:p>
                    <a:p>
                      <a:r>
                        <a:rPr lang="ru-RU" sz="1600" b="1" dirty="0" smtClean="0"/>
                        <a:t>внеплановых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80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86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101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109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910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Вынесено</a:t>
                      </a:r>
                      <a:r>
                        <a:rPr lang="ru-RU" b="1" baseline="0" dirty="0" smtClean="0"/>
                        <a:t> постановлений о наложении </a:t>
                      </a:r>
                      <a:r>
                        <a:rPr lang="ru-RU" b="1" baseline="0" dirty="0" smtClean="0"/>
                        <a:t>штрафа</a:t>
                      </a:r>
                    </a:p>
                    <a:p>
                      <a:r>
                        <a:rPr lang="ru-RU" b="1" baseline="0" dirty="0" smtClean="0"/>
                        <a:t>Выдано предупреждений</a:t>
                      </a:r>
                    </a:p>
                    <a:p>
                      <a:r>
                        <a:rPr lang="ru-RU" b="1" baseline="0" dirty="0" smtClean="0"/>
                        <a:t>по ст. 4.1.1 КоАП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100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121</a:t>
                      </a:r>
                    </a:p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54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87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115</a:t>
                      </a:r>
                    </a:p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54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6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Наложено штрафов в </a:t>
                      </a:r>
                      <a:r>
                        <a:rPr lang="ru-RU" b="1" dirty="0" err="1" smtClean="0"/>
                        <a:t>тыс.р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3950,3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218,7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1446,0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5615,0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571,4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306,0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1178,5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2055,9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9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Обжаловано в суд,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7ACE-EC98-4353-8131-D50F9E5834F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BFA925-B399-4B57-8B44-9DE2B6BE2859}" type="slidenum">
              <a:rPr lang="ru-RU" altLang="ru-RU" sz="1600">
                <a:solidFill>
                  <a:schemeClr val="bg1"/>
                </a:solidFill>
              </a:rPr>
              <a:pPr/>
              <a:t>4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48847" y="0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7030A0"/>
                </a:solidFill>
              </a:rPr>
              <a:t>Основные виды нарушений, подконтрольного законодательства</a:t>
            </a:r>
            <a:endParaRPr lang="ru-RU" altLang="ru-RU" sz="2800" b="1" dirty="0">
              <a:solidFill>
                <a:srgbClr val="7030A0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759307" y="897516"/>
            <a:ext cx="1040052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0164" y="897516"/>
            <a:ext cx="11627427" cy="556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АНТИМОНОПОЛЬНОЕ ЗАКОНОДАТЕЛЬСТВО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тказ в заключении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договоров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и теплоснабжения,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навязывание невыгодных условий при их заключении, ограничение режима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потребления электроэнергии и водоснабжения,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начисление завышенной оплаты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несоответствие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 качества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потребляемых ресурсов, качество услуг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связи, а также обращения, связанные с новой системой обращения с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ТКО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отключение газоснабжения, высокая стоимость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по техобслуживанию газового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соблюдение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и сроков технологического присоединения к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электросетям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НДК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страховых услуг по перевозкам пассажирским транспортом – такси, а также в сфере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торговли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(бездействие) ОМС при предоставлении земельных участков, по демонтажу рекламных конструкций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аренда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земли, продажа земельных участков муниципальной собственности, торги в рамках процедуры банкротства, торги в рамках 223-ФЗ.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chemeClr val="bg1"/>
                </a:solidFill>
              </a:rPr>
              <a:t>5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120830" y="11073"/>
            <a:ext cx="11970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ru-RU" altLang="ru-RU" sz="2800" b="1" dirty="0" smtClean="0">
                <a:solidFill>
                  <a:srgbClr val="7030A0"/>
                </a:solidFill>
              </a:rPr>
              <a:t> Основные </a:t>
            </a:r>
            <a:r>
              <a:rPr lang="ru-RU" altLang="ru-RU" sz="2800" b="1" dirty="0">
                <a:solidFill>
                  <a:srgbClr val="7030A0"/>
                </a:solidFill>
              </a:rPr>
              <a:t>виды нарушений, подконтрольного законодательства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330010"/>
            <a:ext cx="3712029" cy="177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недостоверная реклама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(использование терминов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превосходной степен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.advertology.ru/aimages/2014/08/07/2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26" y="953562"/>
            <a:ext cx="3835090" cy="24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winweb.ru/wp-content/uploads/2016/08/%D0%97%D0%B0%D0%BF%D1%80%D0%B5%D1%89%D0%B5%D0%BD%D0%BD%D0%B0%D1%8F-%D1%80%D0%B5%D0%BA%D0%BB%D0%B0%D0%BC%D0%B0-%D1%81%D0%BF%D0%BE%D1%80%D1%8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1" y="1785349"/>
            <a:ext cx="4317953" cy="22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exey-torres.com/img_p/razrabotka-dizajn-naruzhnoj-reklamy-banner-social-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16" y="3912316"/>
            <a:ext cx="4553478" cy="22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1658" y="1066525"/>
            <a:ext cx="264433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6476" y="3267203"/>
            <a:ext cx="4397829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еклама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финансовых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1444" y="6025770"/>
            <a:ext cx="658042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смс-реклама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без получения согласия абонента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-509155" y="11637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BFA925-B399-4B57-8B44-9DE2B6BE2859}" type="slidenum">
              <a:rPr lang="ru-RU" altLang="ru-RU" sz="1600">
                <a:solidFill>
                  <a:schemeClr val="bg1"/>
                </a:solidFill>
              </a:rPr>
              <a:pPr/>
              <a:t>6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48847" y="71912"/>
            <a:ext cx="1198663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rgbClr val="7030A0"/>
                </a:solidFill>
              </a:rPr>
              <a:t>Основные виды нарушений, подконтрольного законодательства </a:t>
            </a:r>
            <a:endParaRPr lang="ru-RU" altLang="ru-RU" sz="2800" b="1" dirty="0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35924" y="104069"/>
            <a:ext cx="1189955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</a:rPr>
              <a:t> </a:t>
            </a:r>
            <a:endParaRPr lang="ru-RU" alt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3755" y="904538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47" y="1000017"/>
            <a:ext cx="1214315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spcAft>
                <a:spcPts val="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ЗАКОНОДАТЕЛЬСТВО О КОНТРАКТНОЙ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1. Утверждение </a:t>
            </a: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документации о закупках с нарушением требований Закона:</a:t>
            </a:r>
          </a:p>
          <a:p>
            <a:pPr algn="just">
              <a:spcAft>
                <a:spcPts val="0"/>
              </a:spcAft>
            </a:pP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- </a:t>
            </a: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неверно устанавливаются </a:t>
            </a: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сроки окончания предоставления участникам закупки разъяснений положений документации о закупке; подачи заявок на участие в закупке;</a:t>
            </a:r>
          </a:p>
          <a:p>
            <a:pPr algn="just">
              <a:spcAft>
                <a:spcPts val="0"/>
              </a:spcAft>
            </a:pP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- </a:t>
            </a: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извещение </a:t>
            </a: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 проведении закупки и документация о закупке не содержат исчерпывающего перечня документов, которые должны быть представлены участниками закупки в соответствии со </a:t>
            </a: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статьёй </a:t>
            </a: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31 Закона;</a:t>
            </a:r>
          </a:p>
          <a:p>
            <a:pPr algn="just">
              <a:spcAft>
                <a:spcPts val="0"/>
              </a:spcAft>
            </a:pP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- </a:t>
            </a: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в </a:t>
            </a: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проекте контракта неверно установлены сроки оплаты по контракту (для СМП - 15 дней на оплату, а для всех остальных 30 дней); неверно </a:t>
            </a: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определён </a:t>
            </a: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размер штрафа за ненадлежащее исполнение контракта;</a:t>
            </a:r>
          </a:p>
          <a:p>
            <a:pPr algn="just">
              <a:spcAft>
                <a:spcPts val="0"/>
              </a:spcAft>
            </a:pP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2. </a:t>
            </a: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Нарушение </a:t>
            </a: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порядка отбора участников закупки (неправомерный допуск заявки или необоснованное отклонение заявки</a:t>
            </a: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3. Нарушение </a:t>
            </a:r>
            <a:r>
              <a:rPr lang="ru-RU" sz="2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требований к содержанию протокола, составленного в ходе определения поставщика (подрядчика, исполнителя) – не содержит обоснования несоответствия заявки участника в целом и документов и информации, представленных в составе заявки, в </a:t>
            </a:r>
            <a:r>
              <a:rPr lang="ru-RU" sz="2200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отдельности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4.Утверждение документации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нарушением требований законодательства о контрактной системе.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BFA925-B399-4B57-8B44-9DE2B6BE2859}" type="slidenum">
              <a:rPr lang="ru-RU" altLang="ru-RU" sz="1600">
                <a:solidFill>
                  <a:schemeClr val="bg1"/>
                </a:solidFill>
              </a:rPr>
              <a:pPr/>
              <a:t>7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0" y="0"/>
            <a:ext cx="12181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7030A0"/>
                </a:solidFill>
              </a:rPr>
              <a:t>Изменения в законодательстве о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контрактной системе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и Задачи</a:t>
            </a:r>
            <a:endParaRPr lang="ru-RU" altLang="ru-RU" sz="28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755" y="904538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08" y="1156152"/>
            <a:ext cx="119689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/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приняты НПА,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существенно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изменившие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осуществления закупочной деятельности в рамках 44-ФЗ.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/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сферу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госзакупок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 входят цифровые технологии. Большинство торгов уже переведены в электронный формат с использованием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ЕИС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электронных площадок. Серьёзные нововведения связаны с упрощением планирования закупок, предусмотрена возможность заключить контракт со 2-м участником закупки в случае расторжения контракта, предусмотрено только «согласие» при закупке строительных работ, аукцион проводится через 4 часа после окончания заявок, решена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цикличности закупок, также для субъектов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МСП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успешным опытом исполнения контрактов создана возможность не вносить обеспечение по договору.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/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задача: предупреждение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снижение рисков при осуществлении закупок, т.к. это один из главных инструментов выполнения мероприятий в регионах, в рамках национальных проектов, и средства, которые приходят из федерального бюджета, должны проходить через открытые конкурсные процедуры.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/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 инструментом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 является развитие электронных магазинов с целью осуществления закупок в малых объёмах.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238375" y="1500189"/>
            <a:ext cx="79581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7030A0"/>
                </a:solidFill>
              </a:rPr>
              <a:t>СПАСИБО </a:t>
            </a:r>
            <a:endParaRPr lang="en-US" altLang="ru-RU" sz="6000" b="1">
              <a:solidFill>
                <a:srgbClr val="7030A0"/>
              </a:solidFill>
            </a:endParaRPr>
          </a:p>
          <a:p>
            <a:pPr algn="ctr" eaLnBrk="1" hangingPunct="1"/>
            <a:r>
              <a:rPr lang="ru-RU" altLang="ru-RU" sz="6000" b="1">
                <a:solidFill>
                  <a:srgbClr val="7030A0"/>
                </a:solidFill>
              </a:rPr>
              <a:t>ЗА ВНИМАНИЕ!</a:t>
            </a: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4440238" y="4429126"/>
            <a:ext cx="4191000" cy="2124075"/>
            <a:chOff x="1828801" y="2743200"/>
            <a:chExt cx="4190999" cy="2123420"/>
          </a:xfrm>
        </p:grpSpPr>
        <p:pic>
          <p:nvPicPr>
            <p:cNvPr id="23557" name="Picture 5" descr="FAS-logo-col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Box 8"/>
            <p:cNvSpPr txBox="1">
              <a:spLocks noChangeArrowheads="1"/>
            </p:cNvSpPr>
            <p:nvPr/>
          </p:nvSpPr>
          <p:spPr bwMode="auto">
            <a:xfrm>
              <a:off x="2438400" y="281940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ru-RU" sz="2800">
                  <a:solidFill>
                    <a:srgbClr val="333399"/>
                  </a:solidFill>
                </a:rPr>
                <a:t> </a:t>
              </a:r>
              <a:r>
                <a:rPr lang="en-US" altLang="ru-RU" sz="2800">
                  <a:solidFill>
                    <a:srgbClr val="7030A0"/>
                  </a:solidFill>
                </a:rPr>
                <a:t>orel.fas.gov.ru</a:t>
              </a:r>
            </a:p>
          </p:txBody>
        </p:sp>
        <p:sp>
          <p:nvSpPr>
            <p:cNvPr id="23559" name="TextBox 9"/>
            <p:cNvSpPr txBox="1">
              <a:spLocks noChangeArrowheads="1"/>
            </p:cNvSpPr>
            <p:nvPr/>
          </p:nvSpPr>
          <p:spPr bwMode="auto">
            <a:xfrm>
              <a:off x="2438400" y="359158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ru-RU" sz="2800">
                  <a:solidFill>
                    <a:srgbClr val="333399"/>
                  </a:solidFill>
                </a:rPr>
                <a:t> </a:t>
              </a:r>
              <a:endParaRPr lang="en-US" altLang="ru-RU" sz="2800">
                <a:solidFill>
                  <a:srgbClr val="333399"/>
                </a:solidFill>
              </a:endParaRPr>
            </a:p>
          </p:txBody>
        </p:sp>
        <p:sp>
          <p:nvSpPr>
            <p:cNvPr id="23560" name="TextBox 10"/>
            <p:cNvSpPr txBox="1">
              <a:spLocks noChangeArrowheads="1"/>
            </p:cNvSpPr>
            <p:nvPr/>
          </p:nvSpPr>
          <p:spPr bwMode="auto">
            <a:xfrm>
              <a:off x="2590800" y="434340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ru-RU" sz="2800">
                <a:solidFill>
                  <a:srgbClr val="333399"/>
                </a:solidFill>
              </a:endParaRPr>
            </a:p>
          </p:txBody>
        </p:sp>
      </p:grp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737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10E2810-D733-46FE-859B-1BED541B1B8A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8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702</Words>
  <Application>Microsoft Office PowerPoint</Application>
  <PresentationFormat>Широкоэкранный</PresentationFormat>
  <Paragraphs>155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MS PGothic</vt:lpstr>
      <vt:lpstr>Andale Sans UI</vt:lpstr>
      <vt:lpstr>Arial</vt:lpstr>
      <vt:lpstr>Calibri</vt:lpstr>
      <vt:lpstr>Calibri Light</vt:lpstr>
      <vt:lpstr>Tahoma</vt:lpstr>
      <vt:lpstr>Times New Roman</vt:lpstr>
      <vt:lpstr>Trebuchet MS</vt:lpstr>
      <vt:lpstr>Wingdings</vt:lpstr>
      <vt:lpstr>ヒラギノ角ゴ Pro W3</vt:lpstr>
      <vt:lpstr>Тема Office</vt:lpstr>
      <vt:lpstr>Оформление по умолчанию</vt:lpstr>
      <vt:lpstr>Презентация PowerPoint</vt:lpstr>
      <vt:lpstr> </vt:lpstr>
      <vt:lpstr>Правоприменительная практика за 2019г.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Силаев Алексей Владимирович</dc:creator>
  <cp:lastModifiedBy>Кирьянов А.Н.</cp:lastModifiedBy>
  <cp:revision>70</cp:revision>
  <dcterms:created xsi:type="dcterms:W3CDTF">2016-12-06T13:39:58Z</dcterms:created>
  <dcterms:modified xsi:type="dcterms:W3CDTF">2020-01-28T06:15:02Z</dcterms:modified>
</cp:coreProperties>
</file>