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7" r:id="rId3"/>
    <p:sldId id="286" r:id="rId4"/>
    <p:sldId id="281" r:id="rId5"/>
    <p:sldId id="292" r:id="rId6"/>
    <p:sldId id="282" r:id="rId7"/>
    <p:sldId id="283" r:id="rId8"/>
    <p:sldId id="293" r:id="rId9"/>
    <p:sldId id="294" r:id="rId10"/>
    <p:sldId id="296" r:id="rId11"/>
    <p:sldId id="284" r:id="rId12"/>
    <p:sldId id="295" r:id="rId13"/>
    <p:sldId id="290" r:id="rId14"/>
    <p:sldId id="291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2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62E7E-6F84-47DF-B353-0B40E8C37EF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AEBA7-712F-4F98-868C-EE261A416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3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8419E9-CAA5-4604-804D-85B993360EF7}" type="slidenum">
              <a:rPr lang="ru-RU" altLang="ru-RU" sz="1200"/>
              <a:pPr/>
              <a:t>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89317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16A7D3-F344-4166-89CC-81E9E5E205CB}" type="slidenum">
              <a:rPr lang="ru-RU" altLang="ru-RU" sz="1200"/>
              <a:pPr/>
              <a:t>3</a:t>
            </a:fld>
            <a:endParaRPr lang="ru-RU" altLang="ru-RU" sz="120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923666" y="804816"/>
            <a:ext cx="4893697" cy="401891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25604" name="Text Box 2"/>
          <p:cNvSpPr>
            <a:spLocks noGrp="1" noChangeArrowheads="1"/>
          </p:cNvSpPr>
          <p:nvPr>
            <p:ph type="body"/>
          </p:nvPr>
        </p:nvSpPr>
        <p:spPr>
          <a:xfrm>
            <a:off x="673473" y="5092573"/>
            <a:ext cx="5389361" cy="48202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9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16A7D3-F344-4166-89CC-81E9E5E205CB}" type="slidenum">
              <a:rPr lang="ru-RU" altLang="ru-RU" sz="1200"/>
              <a:pPr/>
              <a:t>4</a:t>
            </a:fld>
            <a:endParaRPr lang="ru-RU" altLang="ru-RU" sz="120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923666" y="804816"/>
            <a:ext cx="4893697" cy="401891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25604" name="Text Box 2"/>
          <p:cNvSpPr>
            <a:spLocks noGrp="1" noChangeArrowheads="1"/>
          </p:cNvSpPr>
          <p:nvPr>
            <p:ph type="body"/>
          </p:nvPr>
        </p:nvSpPr>
        <p:spPr>
          <a:xfrm>
            <a:off x="673473" y="5092573"/>
            <a:ext cx="5389361" cy="48202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9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FB4BBB-E7E4-42F5-8B92-D18F2D16CCF5}" type="slidenum">
              <a:rPr lang="ru-RU" altLang="ru-RU" sz="1200"/>
              <a:pPr/>
              <a:t>13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93287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1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5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>
            <a:fillRect/>
          </a:stretch>
        </p:blipFill>
        <p:spPr bwMode="auto">
          <a:xfrm>
            <a:off x="0" y="0"/>
            <a:ext cx="1219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74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>
            <a:fillRect/>
          </a:stretch>
        </p:blipFill>
        <p:spPr bwMode="auto">
          <a:xfrm>
            <a:off x="0" y="0"/>
            <a:ext cx="1219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11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97ACE-EC98-4353-8131-D50F9E5834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9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6F81F-99C1-4BBC-8A59-907A390357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9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F7B2F-E43C-4E83-A619-8FB2D02577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9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C59F2-E186-407E-9D27-4CC4276C7C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09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19EDB-F627-41F0-BFC5-C6E60CE25F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4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C216-7014-47FF-A2F2-4CC900C4D8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6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68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FFB-9F74-48A4-A19A-A8E6D89A5C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65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2752B-75A0-49F6-839B-3236FBD6C0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73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8295-BF33-425C-8B5B-3CDC7B91D23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91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35B1-0004-4FAD-9B48-EE2D3736B0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ABA29-F257-4399-8F71-46F32387B0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B006-30F1-4519-AD2B-B4DA41E14F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58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DEFEE-A29D-499E-BEF3-C805D6973B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9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69F9-4D45-452A-B716-1524844F93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3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9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7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8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8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7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9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FE60-EA57-4894-8698-14A030F75F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8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6047" y="6580188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458711-994F-429A-9A33-18354C6CDD8B}" type="slidenum">
              <a:rPr lang="ru-RU">
                <a:solidFill>
                  <a:srgbClr val="FFFFFF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09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dme.ru/files/news/part_21/218705/slide0369_image191.jp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37349/#dst10008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hyperlink" Target="http://www.consultant.ru/document/cons_doc_LAW_349441/e52bee2d092465172cd750d5a23927f45bb3d017/#dst10009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077"/>
          <p:cNvSpPr txBox="1">
            <a:spLocks noChangeArrowheads="1"/>
          </p:cNvSpPr>
          <p:nvPr/>
        </p:nvSpPr>
        <p:spPr bwMode="auto">
          <a:xfrm>
            <a:off x="3524251" y="6143625"/>
            <a:ext cx="3598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ru-RU" altLang="ru-RU" sz="2000" b="1" dirty="0" smtClean="0">
                <a:solidFill>
                  <a:srgbClr val="7030A0"/>
                </a:solidFill>
                <a:ea typeface="ヒラギノ角ゴ Pro W3" charset="-128"/>
              </a:rPr>
              <a:t>Орел - </a:t>
            </a:r>
            <a:r>
              <a:rPr lang="en-US" altLang="ru-RU" sz="2000" b="1" dirty="0" smtClean="0">
                <a:solidFill>
                  <a:srgbClr val="7030A0"/>
                </a:solidFill>
                <a:ea typeface="ヒラギノ角ゴ Pro W3" charset="-128"/>
              </a:rPr>
              <a:t>20</a:t>
            </a:r>
            <a:r>
              <a:rPr lang="ru-RU" altLang="ru-RU" sz="2000" b="1" dirty="0" smtClean="0">
                <a:solidFill>
                  <a:srgbClr val="7030A0"/>
                </a:solidFill>
                <a:ea typeface="ヒラギノ角ゴ Pro W3" charset="-128"/>
              </a:rPr>
              <a:t>20</a:t>
            </a:r>
            <a:endParaRPr lang="ru-RU" altLang="ru-RU" sz="2000" b="1" dirty="0">
              <a:solidFill>
                <a:srgbClr val="7030A0"/>
              </a:solidFill>
              <a:ea typeface="ヒラギノ角ゴ Pro W3" charset="-128"/>
            </a:endParaRPr>
          </a:p>
        </p:txBody>
      </p:sp>
      <p:sp>
        <p:nvSpPr>
          <p:cNvPr id="3075" name="Rectangle 3079"/>
          <p:cNvSpPr>
            <a:spLocks noChangeArrowheads="1"/>
          </p:cNvSpPr>
          <p:nvPr/>
        </p:nvSpPr>
        <p:spPr bwMode="auto">
          <a:xfrm>
            <a:off x="1343026" y="2781301"/>
            <a:ext cx="943927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sz="3200" b="1" dirty="0">
                <a:solidFill>
                  <a:srgbClr val="7030A0"/>
                </a:solidFill>
              </a:rPr>
              <a:t>Требования законодательства о рекламе к рекламе финансовых услуг. Наиболее распространенные нарушения законодательства о рекламе в сфере финансовых услуг по итогам деятельности Орловского УФАС России за 2019 год.</a:t>
            </a:r>
            <a:endParaRPr lang="ru-RU" altLang="ru-RU" sz="3200" b="1" i="1" dirty="0">
              <a:solidFill>
                <a:srgbClr val="7030A0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ct val="15000"/>
              </a:spcBef>
            </a:pPr>
            <a:endParaRPr lang="ru-RU" altLang="ru-RU" sz="2000" b="1" dirty="0">
              <a:solidFill>
                <a:srgbClr val="7030A0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ct val="15000"/>
              </a:spcBef>
            </a:pPr>
            <a:endParaRPr lang="ru-RU" altLang="ru-RU" sz="2000" b="1" dirty="0">
              <a:solidFill>
                <a:srgbClr val="7030A0"/>
              </a:solidFill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679826" y="4292601"/>
            <a:ext cx="701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altLang="ru-RU" sz="2000">
              <a:solidFill>
                <a:srgbClr val="333399"/>
              </a:solidFill>
            </a:endParaRPr>
          </a:p>
        </p:txBody>
      </p:sp>
      <p:sp>
        <p:nvSpPr>
          <p:cNvPr id="3077" name="Rectangle 26"/>
          <p:cNvSpPr>
            <a:spLocks noChangeArrowheads="1"/>
          </p:cNvSpPr>
          <p:nvPr/>
        </p:nvSpPr>
        <p:spPr bwMode="auto">
          <a:xfrm>
            <a:off x="2508250" y="0"/>
            <a:ext cx="85407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</a:rPr>
              <a:t>УПРАВЛЕНИЕ 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ФЕДЕРАЛЬНОЙ АНТИМОНОПОЛЬНОЙ СЛУЖБЫ</a:t>
            </a:r>
          </a:p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</a:rPr>
              <a:t>по Орловской области </a:t>
            </a:r>
            <a:endParaRPr lang="en-US" alt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2"/>
          <p:cNvSpPr>
            <a:spLocks noGrp="1"/>
          </p:cNvSpPr>
          <p:nvPr>
            <p:ph type="body" idx="1"/>
          </p:nvPr>
        </p:nvSpPr>
        <p:spPr>
          <a:xfrm>
            <a:off x="1631950" y="1052514"/>
            <a:ext cx="8904288" cy="942975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1800" u="sng">
                <a:ea typeface="ＭＳ Ｐゴシック" panose="020B0600070205080204" pitchFamily="34" charset="-128"/>
              </a:rPr>
              <a:t>Постановление Пленума ВАС РФ от 08.10.2012 N 58</a:t>
            </a:r>
          </a:p>
          <a:p>
            <a:pPr algn="ctr">
              <a:spcBef>
                <a:spcPct val="0"/>
              </a:spcBef>
            </a:pPr>
            <a:r>
              <a:rPr lang="ru-RU" altLang="ru-RU" sz="1800" u="sng">
                <a:ea typeface="ＭＳ Ｐゴシック" panose="020B0600070205080204" pitchFamily="34" charset="-128"/>
              </a:rPr>
              <a:t>"О некоторых вопросах практики применения арбитражными судами Федерального закона "О рекламе"</a:t>
            </a:r>
          </a:p>
        </p:txBody>
      </p:sp>
      <p:sp>
        <p:nvSpPr>
          <p:cNvPr id="7171" name="Объект 3"/>
          <p:cNvSpPr>
            <a:spLocks noGrp="1"/>
          </p:cNvSpPr>
          <p:nvPr>
            <p:ph sz="half" idx="2"/>
          </p:nvPr>
        </p:nvSpPr>
        <p:spPr>
          <a:xfrm>
            <a:off x="1336675" y="2341178"/>
            <a:ext cx="9512300" cy="3680209"/>
          </a:xfrm>
        </p:spPr>
        <p:txBody>
          <a:bodyPr/>
          <a:lstStyle/>
          <a:p>
            <a:pPr marL="0" indent="457200" algn="just">
              <a:spcBef>
                <a:spcPct val="0"/>
              </a:spcBef>
              <a:buNone/>
            </a:pPr>
            <a:r>
              <a:rPr lang="ru-RU" altLang="ru-RU" sz="1600" b="1" dirty="0">
                <a:ea typeface="ＭＳ Ｐゴシック" panose="020B0600070205080204" pitchFamily="34" charset="-128"/>
              </a:rPr>
              <a:t>Рекламодатель вправе выбрать форму, способ и средства рекламирования своего товара. Однако при этом он должен соблюдать обязательные требования, предъявляемые Законом о рекламе к рекламе, в частности о включении в рекламу предупреждающих надписей, обязательных сведений или условий оказания услуг.</a:t>
            </a:r>
          </a:p>
          <a:p>
            <a:pPr marL="0" indent="457200" algn="just">
              <a:spcBef>
                <a:spcPct val="0"/>
              </a:spcBef>
              <a:buNone/>
            </a:pPr>
            <a:r>
              <a:rPr lang="ru-RU" altLang="ru-RU" sz="1600" b="1" dirty="0">
                <a:ea typeface="ＭＳ Ｐゴシック" panose="020B0600070205080204" pitchFamily="34" charset="-128"/>
              </a:rPr>
              <a:t>Поэтому если информация изображена таким образом, что она не воспринимается или плохо воспринимается потребителем (шрифт (кегль), цветовая гамма и тому подобное), и это обстоятельство приводит к искажению ее смысла и вводит в заблуждение потребителей рекламы, то данная информация считается отсутствующей, а соответствующая реклама ненадлежащей в силу того, что она не содержит части существенной информации о рекламируемом товаре, условиях его приобретения или использования (</a:t>
            </a:r>
            <a:r>
              <a:rPr lang="ru-RU" altLang="ru-RU" sz="1600" b="1" dirty="0" smtClean="0">
                <a:ea typeface="ＭＳ Ｐゴシック" panose="020B0600070205080204" pitchFamily="34" charset="-128"/>
              </a:rPr>
              <a:t>ч.7 ст.5 ФЗ «О рекламе»).</a:t>
            </a:r>
            <a:endParaRPr lang="ru-RU" altLang="ru-RU" sz="1600" b="1" dirty="0">
              <a:ea typeface="ＭＳ Ｐゴシック" panose="020B0600070205080204" pitchFamily="34" charset="-128"/>
            </a:endParaRPr>
          </a:p>
          <a:p>
            <a:pPr marL="0" indent="457200" algn="just">
              <a:spcBef>
                <a:spcPct val="0"/>
              </a:spcBef>
              <a:buNone/>
            </a:pPr>
            <a:r>
              <a:rPr lang="ru-RU" altLang="ru-RU" sz="1600" b="1" dirty="0">
                <a:ea typeface="ＭＳ Ｐゴシック" panose="020B0600070205080204" pitchFamily="34" charset="-128"/>
              </a:rPr>
              <a:t>При этом оценка такой рекламы осуществляется с позиции обычного потребителя, не обладающего специальными знаниями.</a:t>
            </a:r>
          </a:p>
          <a:p>
            <a:pPr marL="0" indent="457200" algn="just">
              <a:spcBef>
                <a:spcPct val="0"/>
              </a:spcBef>
              <a:buNone/>
            </a:pPr>
            <a:endParaRPr lang="ru-RU" altLang="ru-RU" sz="1800" dirty="0">
              <a:ea typeface="ＭＳ Ｐゴシック" panose="020B0600070205080204" pitchFamily="34" charset="-128"/>
            </a:endParaRPr>
          </a:p>
        </p:txBody>
      </p:sp>
      <p:sp>
        <p:nvSpPr>
          <p:cNvPr id="7172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60007C-ED51-4F76-BBCA-8F80C2E32AAF}" type="slidenum">
              <a:rPr lang="ru-RU" altLang="ru-RU" sz="1600">
                <a:solidFill>
                  <a:schemeClr val="bg1"/>
                </a:solidFill>
              </a:rPr>
              <a:pPr/>
              <a:t>10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1336676" y="33339"/>
            <a:ext cx="971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</a:rPr>
              <a:t>Требования к рекламе финансовых услуг</a:t>
            </a:r>
            <a:endParaRPr lang="en-US" alt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1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60007C-ED51-4F76-BBCA-8F80C2E32AAF}" type="slidenum">
              <a:rPr lang="ru-RU" altLang="ru-RU" sz="1600">
                <a:solidFill>
                  <a:schemeClr val="bg1"/>
                </a:solidFill>
              </a:rPr>
              <a:pPr/>
              <a:t>11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1336676" y="33339"/>
            <a:ext cx="971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</a:rPr>
              <a:t>Требования к рекламе финансовых услуг</a:t>
            </a:r>
            <a:endParaRPr lang="en-US" alt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85" y="1575415"/>
            <a:ext cx="5746832" cy="4310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4" y="1597622"/>
            <a:ext cx="5687615" cy="42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65083" y="1125538"/>
            <a:ext cx="11327524" cy="5256212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/>
              <a:t>Нарушение </a:t>
            </a:r>
            <a:r>
              <a:rPr lang="ru-RU" sz="1600" b="1" i="1" dirty="0"/>
              <a:t>рекламодателем, </a:t>
            </a:r>
            <a:r>
              <a:rPr lang="ru-RU" sz="1600" b="1" i="1" dirty="0" err="1"/>
              <a:t>рекламопроизводителем</a:t>
            </a:r>
            <a:r>
              <a:rPr lang="ru-RU" sz="1600" b="1" i="1" dirty="0"/>
              <a:t> или </a:t>
            </a:r>
            <a:r>
              <a:rPr lang="ru-RU" sz="1600" b="1" i="1" dirty="0" err="1"/>
              <a:t>рекламораспространителем</a:t>
            </a:r>
            <a:r>
              <a:rPr lang="ru-RU" sz="1600" b="1" i="1" dirty="0"/>
              <a:t> законодательства о </a:t>
            </a:r>
            <a:r>
              <a:rPr lang="ru-RU" sz="1600" b="1" i="1" dirty="0" smtClean="0"/>
              <a:t>рекламе влечет </a:t>
            </a:r>
            <a:r>
              <a:rPr lang="ru-RU" sz="1600" b="1" i="1" dirty="0"/>
              <a:t>наложение административного штрафа на граждан в размере от двух тысяч до двух тысяч пятисот рублей; на должностных лиц - от четырех тысяч до двадцати тысяч рублей; на юридических лиц - от ста тысяч до пятисот тысяч </a:t>
            </a:r>
            <a:r>
              <a:rPr lang="ru-RU" sz="1600" b="1" i="1" dirty="0" smtClean="0"/>
              <a:t>рублей </a:t>
            </a:r>
            <a:r>
              <a:rPr lang="ru-RU" sz="1600" b="1" i="1" dirty="0" smtClean="0">
                <a:solidFill>
                  <a:srgbClr val="C00000"/>
                </a:solidFill>
              </a:rPr>
              <a:t>– ч.1 ст.14.3 КоАП РФ</a:t>
            </a:r>
          </a:p>
          <a:p>
            <a:pPr marL="0" indent="0">
              <a:buNone/>
            </a:pPr>
            <a:endParaRPr lang="ru-RU" sz="16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b="1" i="1" dirty="0" smtClean="0"/>
              <a:t>Распространение </a:t>
            </a:r>
            <a:r>
              <a:rPr lang="ru-RU" sz="1600" b="1" i="1" dirty="0"/>
              <a:t>кредитной организацией рекламы услуг, </a:t>
            </a: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связанных </a:t>
            </a:r>
            <a:r>
              <a:rPr lang="ru-RU" sz="1600" b="1" i="1" dirty="0"/>
              <a:t>с предоставлением кредита или займа, </a:t>
            </a: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пользованием </a:t>
            </a:r>
            <a:r>
              <a:rPr lang="ru-RU" sz="1600" b="1" i="1" dirty="0"/>
              <a:t>им </a:t>
            </a:r>
            <a:r>
              <a:rPr lang="ru-RU" sz="1600" b="1" i="1" dirty="0" smtClean="0"/>
              <a:t>и </a:t>
            </a:r>
            <a:r>
              <a:rPr lang="ru-RU" sz="1600" b="1" i="1" dirty="0"/>
              <a:t>погашением кредита или займа, </a:t>
            </a: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содержащей </a:t>
            </a:r>
            <a:r>
              <a:rPr lang="ru-RU" sz="1600" b="1" i="1" dirty="0"/>
              <a:t>хотя бы одно условие, влияющее на его стоимость, </a:t>
            </a: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без </a:t>
            </a:r>
            <a:r>
              <a:rPr lang="ru-RU" sz="1600" b="1" i="1" dirty="0"/>
              <a:t>указания всех остальных условий, определяющих </a:t>
            </a: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полную </a:t>
            </a:r>
            <a:r>
              <a:rPr lang="ru-RU" sz="1600" b="1" i="1" dirty="0"/>
              <a:t>стоимость кредита (займа) для заемщика </a:t>
            </a: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и </a:t>
            </a:r>
            <a:r>
              <a:rPr lang="ru-RU" sz="1600" b="1" i="1" dirty="0"/>
              <a:t>влияющих на нее, -</a:t>
            </a:r>
          </a:p>
          <a:p>
            <a:pPr marL="0" indent="0">
              <a:buNone/>
            </a:pPr>
            <a:r>
              <a:rPr lang="ru-RU" sz="1600" b="1" i="1" dirty="0"/>
              <a:t>влечет наложение административного штрафа </a:t>
            </a: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на </a:t>
            </a:r>
            <a:r>
              <a:rPr lang="ru-RU" sz="1600" b="1" i="1" dirty="0"/>
              <a:t>должностных лиц в размере от двадцати тысяч </a:t>
            </a: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до </a:t>
            </a:r>
            <a:r>
              <a:rPr lang="ru-RU" sz="1600" b="1" i="1" dirty="0"/>
              <a:t>пятидесяти тысяч рублей; на юридических лиц </a:t>
            </a:r>
            <a:r>
              <a:rPr lang="ru-RU" sz="1600" b="1" i="1" dirty="0" smtClean="0"/>
              <a:t>– </a:t>
            </a:r>
          </a:p>
          <a:p>
            <a:pPr marL="0" indent="0">
              <a:buNone/>
            </a:pPr>
            <a:r>
              <a:rPr lang="ru-RU" sz="1600" b="1" i="1" dirty="0" smtClean="0"/>
              <a:t>от </a:t>
            </a:r>
            <a:r>
              <a:rPr lang="ru-RU" sz="1600" b="1" i="1" dirty="0"/>
              <a:t>трехсот тысяч до восьмисот тысяч </a:t>
            </a:r>
            <a:r>
              <a:rPr lang="ru-RU" sz="1600" b="1" i="1" dirty="0" smtClean="0"/>
              <a:t>рублей 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C00000"/>
                </a:solidFill>
              </a:rPr>
              <a:t>– </a:t>
            </a:r>
            <a:r>
              <a:rPr lang="ru-RU" sz="1600" b="1" i="1" dirty="0" smtClean="0">
                <a:solidFill>
                  <a:srgbClr val="C00000"/>
                </a:solidFill>
              </a:rPr>
              <a:t>ч.6 </a:t>
            </a:r>
            <a:r>
              <a:rPr lang="ru-RU" sz="1600" b="1" i="1" dirty="0">
                <a:solidFill>
                  <a:srgbClr val="C00000"/>
                </a:solidFill>
              </a:rPr>
              <a:t>ст.14.3 КоАП РФ</a:t>
            </a:r>
          </a:p>
          <a:p>
            <a:pPr marL="0" indent="0">
              <a:buNone/>
            </a:pPr>
            <a:endParaRPr lang="ru-RU" sz="1600" b="1" i="1" dirty="0"/>
          </a:p>
          <a:p>
            <a:pPr marL="0" indent="0">
              <a:buNone/>
            </a:pPr>
            <a:endParaRPr lang="ru-RU" sz="1600" b="1" i="1" dirty="0">
              <a:solidFill>
                <a:srgbClr val="C00000"/>
              </a:solidFill>
            </a:endParaRPr>
          </a:p>
          <a:p>
            <a:pPr>
              <a:buFontTx/>
              <a:buNone/>
              <a:defRPr/>
            </a:pPr>
            <a:endParaRPr lang="ru-RU" sz="1200" dirty="0">
              <a:ea typeface="ＭＳ Ｐゴシック" pitchFamily="34" charset="-128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7F54CF-7104-4673-80FF-C8C0F5ABC64F}" type="slidenum">
              <a:rPr lang="ru-RU" altLang="ru-RU" sz="1600">
                <a:solidFill>
                  <a:schemeClr val="bg1"/>
                </a:solidFill>
              </a:rPr>
              <a:pPr/>
              <a:t>12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22535" name="Picture 4" descr="C:\Documents and Settings\to57-silaev\Рабочий стол\dengi-pachki7-980x8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3500439"/>
            <a:ext cx="3214687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7434" y="70936"/>
            <a:ext cx="1007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Административная ответственность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238375" y="1500189"/>
            <a:ext cx="79581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7030A0"/>
                </a:solidFill>
              </a:rPr>
              <a:t>СПАСИБО </a:t>
            </a:r>
            <a:endParaRPr lang="en-US" altLang="ru-RU" sz="6000" b="1">
              <a:solidFill>
                <a:srgbClr val="7030A0"/>
              </a:solidFill>
            </a:endParaRPr>
          </a:p>
          <a:p>
            <a:pPr algn="ctr" eaLnBrk="1" hangingPunct="1"/>
            <a:r>
              <a:rPr lang="ru-RU" altLang="ru-RU" sz="6000" b="1">
                <a:solidFill>
                  <a:srgbClr val="7030A0"/>
                </a:solidFill>
              </a:rPr>
              <a:t>ЗА ВНИМАНИЕ!</a:t>
            </a:r>
          </a:p>
        </p:txBody>
      </p:sp>
      <p:grpSp>
        <p:nvGrpSpPr>
          <p:cNvPr id="23555" name="Group 11"/>
          <p:cNvGrpSpPr>
            <a:grpSpLocks/>
          </p:cNvGrpSpPr>
          <p:nvPr/>
        </p:nvGrpSpPr>
        <p:grpSpPr bwMode="auto">
          <a:xfrm>
            <a:off x="4440238" y="4429126"/>
            <a:ext cx="4191000" cy="2124075"/>
            <a:chOff x="1828801" y="2743200"/>
            <a:chExt cx="4190999" cy="2123420"/>
          </a:xfrm>
        </p:grpSpPr>
        <p:pic>
          <p:nvPicPr>
            <p:cNvPr id="23557" name="Picture 5" descr="FAS-logo-colo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Box 8"/>
            <p:cNvSpPr txBox="1">
              <a:spLocks noChangeArrowheads="1"/>
            </p:cNvSpPr>
            <p:nvPr/>
          </p:nvSpPr>
          <p:spPr bwMode="auto">
            <a:xfrm>
              <a:off x="2438400" y="2819400"/>
              <a:ext cx="3429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ru-RU" altLang="ru-RU" sz="2800">
                  <a:solidFill>
                    <a:srgbClr val="333399"/>
                  </a:solidFill>
                </a:rPr>
                <a:t> </a:t>
              </a:r>
              <a:r>
                <a:rPr lang="en-US" altLang="ru-RU" sz="2800">
                  <a:solidFill>
                    <a:srgbClr val="7030A0"/>
                  </a:solidFill>
                </a:rPr>
                <a:t>orel.fas.gov.ru</a:t>
              </a:r>
            </a:p>
          </p:txBody>
        </p:sp>
        <p:sp>
          <p:nvSpPr>
            <p:cNvPr id="23559" name="TextBox 9"/>
            <p:cNvSpPr txBox="1">
              <a:spLocks noChangeArrowheads="1"/>
            </p:cNvSpPr>
            <p:nvPr/>
          </p:nvSpPr>
          <p:spPr bwMode="auto">
            <a:xfrm>
              <a:off x="2438400" y="3591580"/>
              <a:ext cx="3429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ru-RU" altLang="ru-RU" sz="2800">
                  <a:solidFill>
                    <a:srgbClr val="333399"/>
                  </a:solidFill>
                </a:rPr>
                <a:t> </a:t>
              </a:r>
              <a:endParaRPr lang="en-US" altLang="ru-RU" sz="2800">
                <a:solidFill>
                  <a:srgbClr val="333399"/>
                </a:solidFill>
              </a:endParaRPr>
            </a:p>
          </p:txBody>
        </p:sp>
        <p:sp>
          <p:nvSpPr>
            <p:cNvPr id="23560" name="TextBox 10"/>
            <p:cNvSpPr txBox="1">
              <a:spLocks noChangeArrowheads="1"/>
            </p:cNvSpPr>
            <p:nvPr/>
          </p:nvSpPr>
          <p:spPr bwMode="auto">
            <a:xfrm>
              <a:off x="2590800" y="4343400"/>
              <a:ext cx="3429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endParaRPr lang="en-US" altLang="ru-RU" sz="2800">
                <a:solidFill>
                  <a:srgbClr val="333399"/>
                </a:solidFill>
              </a:endParaRPr>
            </a:p>
          </p:txBody>
        </p:sp>
      </p:grp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737600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10E2810-D733-46FE-859B-1BED541B1B8A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13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317" y="189180"/>
            <a:ext cx="1158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УПРАВЛЕНИЕ ФЕДЕРАЛЬНОЙ </a:t>
            </a:r>
            <a:r>
              <a:rPr lang="ru-RU" altLang="ru-RU" b="1" dirty="0">
                <a:solidFill>
                  <a:srgbClr val="002060"/>
                </a:solidFill>
              </a:rPr>
              <a:t>АНТИМОНОПОЛЬНОЙ </a:t>
            </a:r>
            <a:r>
              <a:rPr lang="ru-RU" altLang="ru-RU" b="1" dirty="0" smtClean="0">
                <a:solidFill>
                  <a:srgbClr val="002060"/>
                </a:solidFill>
              </a:rPr>
              <a:t>СЛУЖБЫ по </a:t>
            </a:r>
            <a:r>
              <a:rPr lang="ru-RU" altLang="ru-RU" b="1" dirty="0">
                <a:solidFill>
                  <a:srgbClr val="002060"/>
                </a:solidFill>
              </a:rPr>
              <a:t>Орловской области </a:t>
            </a:r>
            <a:endParaRPr lang="en-US" alt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9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DDC191-E8B7-4131-AAF3-645A9F29565F}" type="slidenum">
              <a:rPr lang="ru-RU" altLang="ru-RU" sz="1600">
                <a:solidFill>
                  <a:schemeClr val="bg1"/>
                </a:solidFill>
              </a:rPr>
              <a:pPr/>
              <a:t>2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4099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Статья 28 Закона «О рекламе» </a:t>
            </a:r>
          </a:p>
          <a:p>
            <a:pPr marL="0" indent="0" algn="ctr">
              <a:buNone/>
            </a:pPr>
            <a:r>
              <a:rPr lang="ru-RU" dirty="0"/>
              <a:t>Реклама финансовых услуг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финансовой деятельности</a:t>
            </a:r>
            <a:endParaRPr lang="ru-RU" altLang="ru-RU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" name="Picture 9" descr="Картинка 21 из 8319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19" y="3838984"/>
            <a:ext cx="35274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17" y="3840062"/>
            <a:ext cx="3690550" cy="2503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6" y="3838984"/>
            <a:ext cx="3438537" cy="25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876550" y="1066800"/>
            <a:ext cx="7842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endParaRPr lang="ru-RU" altLang="ru-RU" sz="1800">
              <a:solidFill>
                <a:srgbClr val="000000"/>
              </a:solidFill>
            </a:endParaRPr>
          </a:p>
          <a:p>
            <a:pPr algn="just" eaLnBrk="1" hangingPunct="1"/>
            <a:endParaRPr lang="ru-RU" altLang="ru-RU" sz="1800">
              <a:solidFill>
                <a:srgbClr val="000000"/>
              </a:solidFill>
            </a:endParaRPr>
          </a:p>
          <a:p>
            <a:pPr algn="just" eaLnBrk="1" hangingPunct="1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143000" y="0"/>
            <a:ext cx="9906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Требования к рекламе финансовых услуг</a:t>
            </a:r>
            <a:endParaRPr lang="en-US" altLang="ru-RU" sz="2800" b="1" dirty="0">
              <a:solidFill>
                <a:srgbClr val="00206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450556" y="1706310"/>
            <a:ext cx="5816600" cy="557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120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Ст. 28 Федерального закона «О рекламе</a:t>
            </a:r>
            <a:r>
              <a:rPr lang="ru-RU" sz="2000" b="1" i="1" dirty="0" smtClean="0">
                <a:solidFill>
                  <a:schemeClr val="accent6"/>
                </a:solidFill>
                <a:latin typeface="Arial" charset="0"/>
              </a:rPr>
              <a:t>»</a:t>
            </a:r>
          </a:p>
          <a:p>
            <a:pPr>
              <a:spcAft>
                <a:spcPts val="120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sz="2000" b="1" i="1" dirty="0">
              <a:solidFill>
                <a:schemeClr val="accent6"/>
              </a:solidFill>
              <a:latin typeface="Arial" charset="0"/>
            </a:endParaRPr>
          </a:p>
          <a:p>
            <a: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charset="0"/>
              </a:rPr>
              <a:t>ч</a:t>
            </a:r>
            <a:r>
              <a:rPr lang="ru-RU" b="1" i="1" dirty="0">
                <a:solidFill>
                  <a:srgbClr val="C00000"/>
                </a:solidFill>
                <a:latin typeface="Arial" charset="0"/>
              </a:rPr>
              <a:t>. </a:t>
            </a:r>
            <a:r>
              <a:rPr lang="ru-RU" b="1" i="1" dirty="0" smtClean="0">
                <a:solidFill>
                  <a:srgbClr val="C00000"/>
                </a:solidFill>
                <a:latin typeface="Arial" charset="0"/>
              </a:rPr>
              <a:t>1 </a:t>
            </a:r>
            <a:r>
              <a:rPr lang="ru-RU" b="1" i="1" dirty="0">
                <a:solidFill>
                  <a:srgbClr val="C00000"/>
                </a:solidFill>
                <a:latin typeface="Arial" charset="0"/>
              </a:rPr>
              <a:t>- </a:t>
            </a:r>
            <a:r>
              <a:rPr lang="ru-RU" b="1" i="1" dirty="0" smtClean="0">
                <a:solidFill>
                  <a:srgbClr val="C00000"/>
                </a:solidFill>
              </a:rPr>
              <a:t>Реклама </a:t>
            </a:r>
            <a:r>
              <a:rPr lang="ru-RU" b="1" i="1" dirty="0">
                <a:solidFill>
                  <a:srgbClr val="C00000"/>
                </a:solidFill>
              </a:rPr>
              <a:t>банковских, страховых и иных финансовых услуг и финансовой деятельности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должна содержать наименование или имя лица, оказывающего эти услуги или осуществляющего данную деятельность (для юридического лица - наименование, для индивидуального предпринимателя - фамилию, имя и (если имеется) отчество).</a:t>
            </a:r>
            <a:endParaRPr lang="ru-RU" b="1" i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737600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E11B27D-0E2A-4847-8BB0-C3E6C8518B5E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3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t="7604" r="10619" b="10972"/>
          <a:stretch/>
        </p:blipFill>
        <p:spPr>
          <a:xfrm>
            <a:off x="378372" y="1789397"/>
            <a:ext cx="4473083" cy="33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7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876550" y="1066800"/>
            <a:ext cx="7842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endParaRPr lang="ru-RU" altLang="ru-RU" sz="1800">
              <a:solidFill>
                <a:srgbClr val="000000"/>
              </a:solidFill>
            </a:endParaRPr>
          </a:p>
          <a:p>
            <a:pPr algn="just" eaLnBrk="1" hangingPunct="1"/>
            <a:endParaRPr lang="ru-RU" altLang="ru-RU" sz="1800">
              <a:solidFill>
                <a:srgbClr val="000000"/>
              </a:solidFill>
            </a:endParaRPr>
          </a:p>
          <a:p>
            <a:pPr algn="just" eaLnBrk="1" hangingPunct="1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143000" y="0"/>
            <a:ext cx="9906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Требования к рекламе финансовых услуг</a:t>
            </a:r>
            <a:endParaRPr lang="en-US" altLang="ru-RU" sz="2800" b="1" dirty="0">
              <a:solidFill>
                <a:srgbClr val="00206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950371" y="1066800"/>
            <a:ext cx="6968359" cy="62116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120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Ст. 28 Федерального закона «О рекламе</a:t>
            </a:r>
            <a:r>
              <a:rPr lang="ru-RU" sz="2000" b="1" i="1" dirty="0" smtClean="0">
                <a:solidFill>
                  <a:schemeClr val="accent6"/>
                </a:solidFill>
                <a:latin typeface="Arial" charset="0"/>
              </a:rPr>
              <a:t>»</a:t>
            </a:r>
          </a:p>
          <a:p>
            <a: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b="1" i="1" dirty="0">
                <a:solidFill>
                  <a:srgbClr val="C00000"/>
                </a:solidFill>
                <a:latin typeface="Arial" charset="0"/>
              </a:rPr>
              <a:t>п</a:t>
            </a:r>
            <a:r>
              <a:rPr lang="ru-RU" b="1" i="1" dirty="0" smtClean="0">
                <a:solidFill>
                  <a:srgbClr val="C00000"/>
                </a:solidFill>
                <a:latin typeface="Arial" charset="0"/>
              </a:rPr>
              <a:t>.2 ч.2 </a:t>
            </a:r>
            <a:r>
              <a:rPr lang="ru-RU" b="1" i="1" dirty="0">
                <a:solidFill>
                  <a:srgbClr val="C00000"/>
                </a:solidFill>
                <a:latin typeface="Arial" charset="0"/>
              </a:rPr>
              <a:t>- </a:t>
            </a:r>
            <a:r>
              <a:rPr lang="ru-RU" b="1" i="1" dirty="0">
                <a:solidFill>
                  <a:srgbClr val="C00000"/>
                </a:solidFill>
              </a:rPr>
              <a:t>Реклама банковских, страховых и иных финансовых услуг и финансовой деятельности не </a:t>
            </a:r>
            <a:r>
              <a:rPr lang="ru-RU" b="1" i="1" dirty="0" smtClean="0">
                <a:solidFill>
                  <a:srgbClr val="C00000"/>
                </a:solidFill>
              </a:rPr>
              <a:t>должна </a:t>
            </a:r>
            <a:r>
              <a:rPr lang="ru-RU" b="1" i="1" dirty="0" smtClean="0">
                <a:solidFill>
                  <a:schemeClr val="accent2"/>
                </a:solidFill>
              </a:rPr>
              <a:t>умалчивать </a:t>
            </a:r>
            <a:r>
              <a:rPr lang="ru-RU" b="1" i="1" dirty="0">
                <a:solidFill>
                  <a:schemeClr val="accent2"/>
                </a:solidFill>
              </a:rPr>
              <a:t>об иных условиях оказания соответствующих услуг, влияющих на сумму доходов, которые получат воспользовавшиеся услугами лица, или на сумму расходов, которую понесут воспользовавшиеся услугами лица, если в рекламе сообщается хотя бы одно из таких условий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</a:p>
          <a:p>
            <a: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b="1" i="1" dirty="0">
              <a:solidFill>
                <a:schemeClr val="accent2"/>
              </a:solidFill>
              <a:latin typeface="Arial" charset="0"/>
            </a:endParaRPr>
          </a:p>
          <a:p>
            <a: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b="1" i="1" dirty="0">
                <a:solidFill>
                  <a:srgbClr val="C00000"/>
                </a:solidFill>
              </a:rPr>
              <a:t>ч</a:t>
            </a:r>
            <a:r>
              <a:rPr lang="ru-RU" b="1" i="1" dirty="0" smtClean="0">
                <a:solidFill>
                  <a:srgbClr val="C00000"/>
                </a:solidFill>
              </a:rPr>
              <a:t>.3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- Если </a:t>
            </a:r>
            <a:r>
              <a:rPr lang="ru-RU" b="1" i="1" dirty="0">
                <a:solidFill>
                  <a:srgbClr val="C00000"/>
                </a:solidFill>
              </a:rPr>
              <a:t>реклама услуг, связанных с предоставлением кредита или займа, пользованием им и погашением кредита или займа, </a:t>
            </a:r>
            <a:r>
              <a:rPr lang="ru-RU" b="1" i="1" dirty="0">
                <a:solidFill>
                  <a:schemeClr val="accent2"/>
                </a:solidFill>
              </a:rPr>
              <a:t>содержит хотя бы одно условие, влияющее на его стоимость, такая реклама должна содержать все остальные </a:t>
            </a:r>
            <a:r>
              <a:rPr lang="ru-RU" b="1" i="1" dirty="0">
                <a:solidFill>
                  <a:schemeClr val="accent2"/>
                </a:solidFill>
                <a:hlinkClick r:id="rId3"/>
              </a:rPr>
              <a:t>условия</a:t>
            </a:r>
            <a:r>
              <a:rPr lang="ru-RU" b="1" i="1" dirty="0">
                <a:solidFill>
                  <a:schemeClr val="accent2"/>
                </a:solidFill>
              </a:rPr>
              <a:t>, определяющие полную стоимость кредита (займа), определяемую в соответствии с Федеральным </a:t>
            </a:r>
            <a:r>
              <a:rPr lang="ru-RU" b="1" i="1" dirty="0">
                <a:solidFill>
                  <a:schemeClr val="accent2"/>
                </a:solidFill>
                <a:hlinkClick r:id="rId4"/>
              </a:rPr>
              <a:t>законом</a:t>
            </a:r>
            <a:r>
              <a:rPr lang="ru-RU" b="1" i="1" dirty="0">
                <a:solidFill>
                  <a:schemeClr val="accent2"/>
                </a:solidFill>
              </a:rPr>
              <a:t> "О потребительском кредите (займе)", для заемщика и влияющие на нее.</a:t>
            </a:r>
            <a:endParaRPr lang="ru-RU" b="1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737600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E11B27D-0E2A-4847-8BB0-C3E6C8518B5E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4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7" y="1206768"/>
            <a:ext cx="3776758" cy="2517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6" y="3882200"/>
            <a:ext cx="3776758" cy="25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0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3"/>
          <p:cNvSpPr>
            <a:spLocks noGrp="1"/>
          </p:cNvSpPr>
          <p:nvPr>
            <p:ph sz="half" idx="2"/>
          </p:nvPr>
        </p:nvSpPr>
        <p:spPr>
          <a:xfrm>
            <a:off x="1635126" y="1268413"/>
            <a:ext cx="8867775" cy="2665412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None/>
            </a:pPr>
            <a:r>
              <a:rPr lang="ru-RU" altLang="ru-RU" sz="2000" b="1" i="1" dirty="0">
                <a:ea typeface="ＭＳ Ｐゴシック" panose="020B0600070205080204" pitchFamily="34" charset="-128"/>
              </a:rPr>
              <a:t>Поскольку в рекламе указывается финансовая услуга, например </a:t>
            </a:r>
            <a:r>
              <a:rPr lang="ru-RU" altLang="ru-RU" sz="2000" b="1" i="1" dirty="0" smtClean="0">
                <a:ea typeface="ＭＳ Ｐゴシック" panose="020B0600070205080204" pitchFamily="34" charset="-128"/>
              </a:rPr>
              <a:t>«кредит» (</a:t>
            </a:r>
            <a:r>
              <a:rPr lang="ru-RU" altLang="ru-RU" sz="2000" b="1" i="1" dirty="0" err="1" smtClean="0">
                <a:ea typeface="ＭＳ Ｐゴシック" panose="020B0600070205080204" pitchFamily="34" charset="-128"/>
              </a:rPr>
              <a:t>займ</a:t>
            </a:r>
            <a:r>
              <a:rPr lang="ru-RU" altLang="ru-RU" sz="2000" b="1" i="1" dirty="0" smtClean="0">
                <a:ea typeface="ＭＳ Ｐゴシック" panose="020B0600070205080204" pitchFamily="34" charset="-128"/>
              </a:rPr>
              <a:t>), </a:t>
            </a:r>
            <a:r>
              <a:rPr lang="ru-RU" altLang="ru-RU" sz="2000" b="1" i="1" dirty="0">
                <a:ea typeface="ＭＳ Ｐゴシック" panose="020B0600070205080204" pitchFamily="34" charset="-128"/>
              </a:rPr>
              <a:t>которая направлена на формирование у потребителей желания ею воспользоваться, то существенной является также </a:t>
            </a:r>
            <a:r>
              <a:rPr lang="ru-RU" altLang="ru-RU" sz="2000" b="1" i="1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подробная информация, относящаяся к </a:t>
            </a:r>
            <a:r>
              <a:rPr lang="ru-RU" altLang="ru-RU" sz="2000" b="1" i="1" u="sng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кредиту (займу), </a:t>
            </a:r>
            <a:r>
              <a:rPr lang="ru-RU" altLang="ru-RU" sz="2000" b="1" i="1" dirty="0">
                <a:ea typeface="ＭＳ Ｐゴシック" panose="020B0600070205080204" pitchFamily="34" charset="-128"/>
              </a:rPr>
              <a:t>поэтому отсутствие в рекламе какой-либо существенной части информации о </a:t>
            </a:r>
            <a:r>
              <a:rPr lang="ru-RU" altLang="ru-RU" sz="2000" b="1" i="1" dirty="0" smtClean="0">
                <a:ea typeface="ＭＳ Ｐゴシック" panose="020B0600070205080204" pitchFamily="34" charset="-128"/>
              </a:rPr>
              <a:t>кредите (займе) </a:t>
            </a:r>
            <a:r>
              <a:rPr lang="ru-RU" altLang="ru-RU" sz="2000" b="1" i="1" dirty="0">
                <a:ea typeface="ＭＳ Ｐゴシック" panose="020B0600070205080204" pitchFamily="34" charset="-128"/>
              </a:rPr>
              <a:t>приводит к искажению смысла рекламы и способствует введению в заблуждение потребителей, имеющих намерение воспользоваться рекламируемым </a:t>
            </a:r>
            <a:r>
              <a:rPr lang="ru-RU" altLang="ru-RU" sz="2000" b="1" i="1" dirty="0" smtClean="0">
                <a:ea typeface="ＭＳ Ｐゴシック" panose="020B0600070205080204" pitchFamily="34" charset="-128"/>
              </a:rPr>
              <a:t>кредитом (займом).</a:t>
            </a:r>
            <a:endParaRPr lang="ru-RU" altLang="ru-RU" sz="2000" b="1" i="1" dirty="0">
              <a:ea typeface="ＭＳ Ｐゴシック" panose="020B0600070205080204" pitchFamily="34" charset="-128"/>
            </a:endParaRPr>
          </a:p>
          <a:p>
            <a:pPr marL="0" indent="449263" algn="just">
              <a:spcBef>
                <a:spcPct val="0"/>
              </a:spcBef>
            </a:pPr>
            <a:endParaRPr lang="ru-RU" altLang="ru-RU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5123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C213A6-48F5-4A31-A284-BD4562069766}" type="slidenum">
              <a:rPr lang="ru-RU" altLang="ru-RU" sz="1600">
                <a:solidFill>
                  <a:schemeClr val="bg1"/>
                </a:solidFill>
              </a:rPr>
              <a:pPr/>
              <a:t>5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677910" y="33339"/>
            <a:ext cx="103343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</a:rPr>
              <a:t>Требования к рекламе финансовых услуг</a:t>
            </a:r>
            <a:endParaRPr lang="en-US" alt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7188" y="4149725"/>
            <a:ext cx="8856662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000"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В рекламе </a:t>
            </a:r>
            <a:r>
              <a:rPr lang="ru-RU" sz="2000" b="1" i="1" dirty="0" smtClean="0">
                <a:solidFill>
                  <a:schemeClr val="accent6"/>
                </a:solidFill>
                <a:latin typeface="Arial" charset="0"/>
              </a:rPr>
              <a:t>кредитов (займов) 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при указании хотя бы одного условия, влияющего на его стоимость, должны указываться все остальные условия, определяющие фактическую стоимость </a:t>
            </a:r>
            <a:r>
              <a:rPr lang="ru-RU" sz="2000" b="1" i="1" dirty="0" smtClean="0">
                <a:solidFill>
                  <a:schemeClr val="accent6"/>
                </a:solidFill>
                <a:latin typeface="Arial" charset="0"/>
              </a:rPr>
              <a:t>кредита (займа) 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для заемщика и влияющие на неё. </a:t>
            </a:r>
          </a:p>
        </p:txBody>
      </p:sp>
    </p:spTree>
    <p:extLst>
      <p:ext uri="{BB962C8B-B14F-4D97-AF65-F5344CB8AC3E}">
        <p14:creationId xmlns:p14="http://schemas.microsoft.com/office/powerpoint/2010/main" val="327975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3"/>
          <p:cNvSpPr>
            <a:spLocks noGrp="1"/>
          </p:cNvSpPr>
          <p:nvPr>
            <p:ph sz="half" idx="2"/>
          </p:nvPr>
        </p:nvSpPr>
        <p:spPr>
          <a:xfrm>
            <a:off x="1374776" y="1125539"/>
            <a:ext cx="4721225" cy="3311525"/>
          </a:xfrm>
        </p:spPr>
        <p:txBody>
          <a:bodyPr/>
          <a:lstStyle/>
          <a:p>
            <a:r>
              <a:rPr lang="ru-RU" altLang="ru-RU" sz="1600" b="1" dirty="0">
                <a:ea typeface="ＭＳ Ｐゴシック" panose="020B0600070205080204" pitchFamily="34" charset="-128"/>
              </a:rPr>
              <a:t>К условиям, определяющим стоимость </a:t>
            </a:r>
            <a:r>
              <a:rPr lang="ru-RU" altLang="ru-RU" sz="1600" b="1" dirty="0" smtClean="0">
                <a:ea typeface="ＭＳ Ｐゴシック" panose="020B0600070205080204" pitchFamily="34" charset="-128"/>
              </a:rPr>
              <a:t>кредита (займа) </a:t>
            </a:r>
            <a:r>
              <a:rPr lang="ru-RU" altLang="ru-RU" sz="1600" b="1" dirty="0">
                <a:ea typeface="ＭＳ Ｐゴシック" panose="020B0600070205080204" pitchFamily="34" charset="-128"/>
              </a:rPr>
              <a:t>для заёмщика, относятся сумма </a:t>
            </a:r>
            <a:r>
              <a:rPr lang="ru-RU" altLang="ru-RU" sz="1600" b="1" dirty="0" smtClean="0">
                <a:ea typeface="ＭＳ Ｐゴシック" panose="020B0600070205080204" pitchFamily="34" charset="-128"/>
              </a:rPr>
              <a:t>кредита (займа), </a:t>
            </a:r>
            <a:r>
              <a:rPr lang="ru-RU" altLang="ru-RU" sz="1600" b="1" dirty="0">
                <a:ea typeface="ＭＳ Ｐゴシック" panose="020B0600070205080204" pitchFamily="34" charset="-128"/>
              </a:rPr>
              <a:t>срок кредитного договора, процентная ставка, единовременные и периодически взимаемые платежи, а также иные условия, если их включение в кредитный договор может повлиять на сумму денежных средств, которую заёмщик должен выплатить кредитору по кредитному договору.</a:t>
            </a:r>
          </a:p>
          <a:p>
            <a:endParaRPr lang="ru-RU" altLang="ru-RU" sz="1600" b="1" dirty="0">
              <a:ea typeface="ＭＳ Ｐゴシック" panose="020B0600070205080204" pitchFamily="34" charset="-128"/>
            </a:endParaRPr>
          </a:p>
        </p:txBody>
      </p:sp>
      <p:sp>
        <p:nvSpPr>
          <p:cNvPr id="6147" name="Объект 5"/>
          <p:cNvSpPr>
            <a:spLocks noGrp="1"/>
          </p:cNvSpPr>
          <p:nvPr>
            <p:ph sz="quarter" idx="4"/>
          </p:nvPr>
        </p:nvSpPr>
        <p:spPr>
          <a:xfrm>
            <a:off x="6096001" y="1125539"/>
            <a:ext cx="4378325" cy="3240087"/>
          </a:xfrm>
        </p:spPr>
        <p:txBody>
          <a:bodyPr/>
          <a:lstStyle/>
          <a:p>
            <a:r>
              <a:rPr lang="ru-RU" altLang="ru-RU" sz="1600" b="1" dirty="0">
                <a:ea typeface="ＭＳ Ｐゴシック" panose="020B0600070205080204" pitchFamily="34" charset="-128"/>
              </a:rPr>
              <a:t>К условиям, влияющим на сумму доходов, которые получат воспользовавшиеся вкладом лица, относятся сумма вклада, срок вклада, процентная ставка по вкладу, а также иные условия, если их включение в договор банковского вклада может повлиять на сумму денежных средств, которую вкладчик должен получить по договору.</a:t>
            </a:r>
          </a:p>
          <a:p>
            <a:endParaRPr lang="ru-RU" altLang="ru-RU" sz="1600" b="1" dirty="0">
              <a:ea typeface="ＭＳ Ｐゴシック" panose="020B0600070205080204" pitchFamily="34" charset="-128"/>
            </a:endParaRPr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5A3E57-37D7-492F-95C1-AC54BB3144F6}" type="slidenum">
              <a:rPr lang="ru-RU" altLang="ru-RU" sz="1600">
                <a:solidFill>
                  <a:schemeClr val="bg1"/>
                </a:solidFill>
              </a:rPr>
              <a:pPr/>
              <a:t>6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336676" y="33339"/>
            <a:ext cx="971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</a:rPr>
              <a:t>Требования к рекламе финансовых услуг</a:t>
            </a:r>
            <a:endParaRPr lang="en-US" alt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6051" y="4005264"/>
            <a:ext cx="9288463" cy="235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ru-RU" sz="1600" b="1" kern="0" dirty="0">
                <a:solidFill>
                  <a:srgbClr val="333399"/>
                </a:solidFill>
                <a:latin typeface="Arial"/>
              </a:rPr>
              <a:t>Вместе с тем рекламодатель не обязан указывать конкретный размер дополнительных расходов, которые понесет заемщик, воспользовавшись рекламируемой банковской услугой. Достаточно перечисления таких расходов.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ru-RU" sz="1600" b="1" kern="0" dirty="0">
                <a:solidFill>
                  <a:srgbClr val="333399"/>
                </a:solidFill>
                <a:latin typeface="Arial"/>
              </a:rPr>
              <a:t>  В то же время к информации, определяющей фактическую стоимость </a:t>
            </a:r>
            <a:r>
              <a:rPr lang="ru-RU" sz="1600" b="1" kern="0" dirty="0" smtClean="0">
                <a:solidFill>
                  <a:srgbClr val="333399"/>
                </a:solidFill>
                <a:latin typeface="Arial"/>
              </a:rPr>
              <a:t>кредита (займа), </a:t>
            </a:r>
            <a:r>
              <a:rPr lang="ru-RU" sz="1600" b="1" kern="0" dirty="0">
                <a:solidFill>
                  <a:srgbClr val="333399"/>
                </a:solidFill>
                <a:latin typeface="Arial"/>
              </a:rPr>
              <a:t>не может быть отнесена информация о неблагоприятных последствиях нарушения договора на оказание финансовых услуг, которые может понести заемщик при неисполнении обязательства, поскольку указанные последствия не могут быть определены рекламодателем до возникновения факта нарушения соответствующих условий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212564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3"/>
          <p:cNvSpPr>
            <a:spLocks noGrp="1"/>
          </p:cNvSpPr>
          <p:nvPr>
            <p:ph sz="half" idx="2"/>
          </p:nvPr>
        </p:nvSpPr>
        <p:spPr>
          <a:xfrm>
            <a:off x="441434" y="1079939"/>
            <a:ext cx="11319642" cy="529721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i="1" dirty="0" smtClean="0"/>
              <a:t>В </a:t>
            </a:r>
            <a:r>
              <a:rPr lang="ru-RU" sz="1600" b="1" i="1" dirty="0"/>
              <a:t>связи со вступлением в силу с 01.01.2020 </a:t>
            </a:r>
            <a:endParaRPr lang="ru-RU" sz="1600" b="1" i="1" dirty="0" smtClean="0"/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Федерального </a:t>
            </a:r>
            <a:r>
              <a:rPr lang="ru-RU" sz="1600" b="1" i="1" dirty="0">
                <a:solidFill>
                  <a:srgbClr val="C00000"/>
                </a:solidFill>
              </a:rPr>
              <a:t>закона от 02.08.2019 № 259-ФЗ «О привлечении инвестиций с использованием инвестиционных платформ и о внесении изменений в отдельные законодательные акты </a:t>
            </a:r>
            <a:r>
              <a:rPr lang="ru-RU" sz="1600" b="1" i="1" dirty="0" smtClean="0">
                <a:solidFill>
                  <a:srgbClr val="C00000"/>
                </a:solidFill>
              </a:rPr>
              <a:t>РФ» </a:t>
            </a:r>
          </a:p>
          <a:p>
            <a:pPr marL="0" indent="0" algn="ctr">
              <a:buNone/>
            </a:pPr>
            <a:r>
              <a:rPr lang="ru-RU" sz="1600" b="1" i="1" dirty="0" smtClean="0"/>
              <a:t>ст. 28 </a:t>
            </a:r>
            <a:r>
              <a:rPr lang="ru-RU" sz="1600" b="1" i="1" dirty="0"/>
              <a:t>Федерального закона «О рекламе» дополнена частями 5.2 и 5.3, содержащими специальные требования к рекламе услуг по содействию в инвестировании с использованием инвестиционной платформы, а также к рекламе, связанной с привлечением инвестиций с использованием инвестиционной платформы. </a:t>
            </a:r>
            <a:endParaRPr lang="ru-RU" sz="1600" b="1" i="1" dirty="0" smtClean="0"/>
          </a:p>
          <a:p>
            <a:pPr algn="ctr"/>
            <a:endParaRPr lang="ru-RU" sz="1600" b="1" i="1" dirty="0" smtClean="0"/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-</a:t>
            </a:r>
            <a:r>
              <a:rPr lang="ru-RU" sz="1600" b="1" i="1" dirty="0" smtClean="0"/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Согласно ч.5.2 </a:t>
            </a:r>
            <a:r>
              <a:rPr lang="ru-RU" sz="1600" b="1" i="1" dirty="0" smtClean="0"/>
              <a:t>реклама </a:t>
            </a:r>
            <a:r>
              <a:rPr lang="ru-RU" sz="1600" b="1" i="1" dirty="0"/>
              <a:t>услуг по содействию в инвестировании с использованием инвестиционной платформы должна содержать: </a:t>
            </a:r>
            <a:r>
              <a:rPr lang="ru-RU" sz="1600" b="1" i="1" dirty="0" smtClean="0"/>
              <a:t>1) </a:t>
            </a:r>
            <a:r>
              <a:rPr lang="ru-RU" sz="1600" b="1" i="1" dirty="0"/>
              <a:t>адрес сайта в информационно-телекоммуникационной сети «Интернет», на котором осуществляется раскрытие информации оператором инвестиционной платформы; </a:t>
            </a:r>
            <a:r>
              <a:rPr lang="ru-RU" sz="1600" b="1" i="1" dirty="0" smtClean="0"/>
              <a:t>2) </a:t>
            </a:r>
            <a:r>
              <a:rPr lang="ru-RU" sz="1600" b="1" i="1" dirty="0"/>
              <a:t>указание на то, что заключение с использованием инвестиционной платформы договоров, по которым привлекаются инвестиции, является </a:t>
            </a:r>
            <a:r>
              <a:rPr lang="ru-RU" sz="1600" b="1" i="1" dirty="0" err="1"/>
              <a:t>высокорискованным</a:t>
            </a:r>
            <a:r>
              <a:rPr lang="ru-RU" sz="1600" b="1" i="1" dirty="0"/>
              <a:t> и может привести к потере инвестированных денежных средств в полном объеме</a:t>
            </a:r>
            <a:r>
              <a:rPr lang="ru-RU" sz="1600" b="1" i="1" dirty="0" smtClean="0"/>
              <a:t>.</a:t>
            </a:r>
          </a:p>
          <a:p>
            <a:pPr marL="0" indent="0" algn="just">
              <a:buNone/>
            </a:pPr>
            <a:endParaRPr lang="ru-RU" altLang="ru-RU" sz="1600" b="1" i="1" dirty="0" smtClean="0"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r>
              <a:rPr lang="ru-RU" sz="1600" b="1" i="1" dirty="0">
                <a:solidFill>
                  <a:srgbClr val="C00000"/>
                </a:solidFill>
              </a:rPr>
              <a:t>-</a:t>
            </a:r>
            <a:r>
              <a:rPr lang="ru-RU" sz="1600" b="1" i="1" dirty="0"/>
              <a:t> </a:t>
            </a:r>
            <a:r>
              <a:rPr lang="ru-RU" sz="1600" b="1" i="1" dirty="0">
                <a:solidFill>
                  <a:srgbClr val="C00000"/>
                </a:solidFill>
              </a:rPr>
              <a:t>Согласно </a:t>
            </a:r>
            <a:r>
              <a:rPr lang="ru-RU" sz="1600" b="1" i="1" dirty="0" smtClean="0">
                <a:solidFill>
                  <a:srgbClr val="C00000"/>
                </a:solidFill>
              </a:rPr>
              <a:t>ч.5.3 </a:t>
            </a:r>
            <a:r>
              <a:rPr lang="ru-RU" sz="1600" b="1" i="1" dirty="0"/>
              <a:t>н</a:t>
            </a:r>
            <a:r>
              <a:rPr lang="ru-RU" sz="1600" b="1" i="1" dirty="0" smtClean="0"/>
              <a:t>е </a:t>
            </a:r>
            <a:r>
              <a:rPr lang="ru-RU" sz="1600" b="1" i="1" dirty="0"/>
              <a:t>допускается реклама, связанная с привлечением инвестиций с использованием инвестиционной платформы следующими способами</a:t>
            </a:r>
            <a:r>
              <a:rPr lang="ru-RU" sz="1600" b="1" i="1" dirty="0" smtClean="0"/>
              <a:t>: 1</a:t>
            </a:r>
            <a:r>
              <a:rPr lang="ru-RU" sz="1600" b="1" i="1" dirty="0"/>
              <a:t>) предоставление займов</a:t>
            </a:r>
            <a:r>
              <a:rPr lang="ru-RU" sz="1600" b="1" i="1" dirty="0" smtClean="0"/>
              <a:t>; 2</a:t>
            </a:r>
            <a:r>
              <a:rPr lang="ru-RU" sz="1600" b="1" i="1" dirty="0"/>
              <a:t>) приобретение размещаемых акций непубличного акционерного общества и эмиссионных ценных бумаг, конвертируемых в акции непубличного акционерного общества</a:t>
            </a:r>
            <a:r>
              <a:rPr lang="ru-RU" sz="1600" b="1" i="1" dirty="0" smtClean="0"/>
              <a:t>; 3</a:t>
            </a:r>
            <a:r>
              <a:rPr lang="ru-RU" sz="1600" b="1" i="1" dirty="0"/>
              <a:t>) приобретение утилитарных цифровых прав.</a:t>
            </a:r>
          </a:p>
          <a:p>
            <a:pPr marL="0" indent="0" algn="just">
              <a:buNone/>
            </a:pPr>
            <a:endParaRPr lang="ru-RU" altLang="ru-RU" sz="1600" b="1" i="1" dirty="0">
              <a:ea typeface="ＭＳ Ｐゴシック" panose="020B0600070205080204" pitchFamily="34" charset="-128"/>
            </a:endParaRPr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5A3E57-37D7-492F-95C1-AC54BB3144F6}" type="slidenum">
              <a:rPr lang="ru-RU" altLang="ru-RU" sz="1600">
                <a:solidFill>
                  <a:schemeClr val="bg1"/>
                </a:solidFill>
              </a:rPr>
              <a:pPr/>
              <a:t>7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336676" y="33339"/>
            <a:ext cx="971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</a:rPr>
              <a:t>Требования к рекламе финансовых услуг</a:t>
            </a:r>
            <a:endParaRPr lang="en-US" alt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6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3"/>
          <p:cNvSpPr>
            <a:spLocks noGrp="1"/>
          </p:cNvSpPr>
          <p:nvPr>
            <p:ph sz="half" idx="2"/>
          </p:nvPr>
        </p:nvSpPr>
        <p:spPr>
          <a:xfrm>
            <a:off x="417787" y="2735316"/>
            <a:ext cx="5678216" cy="2128346"/>
          </a:xfrm>
        </p:spPr>
        <p:txBody>
          <a:bodyPr/>
          <a:lstStyle/>
          <a:p>
            <a:r>
              <a:rPr lang="ru-RU" sz="1600" b="1" i="1" dirty="0"/>
              <a:t>должна </a:t>
            </a:r>
            <a:r>
              <a:rPr lang="ru-RU" sz="1600" b="1" i="1" dirty="0" smtClean="0"/>
              <a:t>содержать </a:t>
            </a:r>
            <a:r>
              <a:rPr lang="ru-RU" sz="1600" b="1" i="1" dirty="0"/>
              <a:t>сведения о месте размещения проектной декларации (например, адрес сайта</a:t>
            </a:r>
            <a:r>
              <a:rPr lang="ru-RU" sz="1600" b="1" i="1" dirty="0" smtClean="0"/>
              <a:t>), </a:t>
            </a:r>
            <a:r>
              <a:rPr lang="ru-RU" sz="1600" b="1" i="1" dirty="0"/>
              <a:t>фирменное наименование застройщика либо указанное в проектной декларации коммерческое обозначение, индивидуализирующее застройщика (например, название жилого комплекса</a:t>
            </a:r>
            <a:r>
              <a:rPr lang="ru-RU" sz="1600" b="1" i="1" dirty="0" smtClean="0"/>
              <a:t>) </a:t>
            </a:r>
            <a:r>
              <a:rPr lang="ru-RU" sz="1600" b="1" i="1" dirty="0" smtClean="0">
                <a:solidFill>
                  <a:srgbClr val="C00000"/>
                </a:solidFill>
              </a:rPr>
              <a:t>– ч.7 ст.28 ФЗ «О рекламе»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altLang="ru-RU" sz="1600" b="1" dirty="0">
              <a:ea typeface="ＭＳ Ｐゴシック" panose="020B0600070205080204" pitchFamily="34" charset="-128"/>
            </a:endParaRPr>
          </a:p>
        </p:txBody>
      </p:sp>
      <p:sp>
        <p:nvSpPr>
          <p:cNvPr id="6147" name="Объект 5"/>
          <p:cNvSpPr>
            <a:spLocks noGrp="1"/>
          </p:cNvSpPr>
          <p:nvPr>
            <p:ph sz="quarter" idx="4"/>
          </p:nvPr>
        </p:nvSpPr>
        <p:spPr>
          <a:xfrm>
            <a:off x="6096001" y="2656490"/>
            <a:ext cx="5554716" cy="2908738"/>
          </a:xfrm>
        </p:spPr>
        <p:txBody>
          <a:bodyPr/>
          <a:lstStyle/>
          <a:p>
            <a:r>
              <a:rPr lang="ru-RU" sz="1600" b="1" i="1" dirty="0" smtClean="0"/>
              <a:t>запрещается </a:t>
            </a:r>
            <a:r>
              <a:rPr lang="ru-RU" sz="1600" b="1" i="1" dirty="0"/>
              <a:t>распространять рекламу о долевом участии в строительстве в случае: отсутствия разрешения на строительство; отсутствия государственной регистрации права собственности или права аренды, субаренды на соответствующий земельный участок, на котором осуществляется строительство; отсутствия заключения о соответствии застройщика и проектной декларации требованиям, установленным Законом №</a:t>
            </a:r>
            <a:r>
              <a:rPr lang="ru-RU" sz="1600" b="1" i="1" dirty="0" smtClean="0"/>
              <a:t>214-ФЗ </a:t>
            </a:r>
            <a:r>
              <a:rPr lang="ru-RU" sz="1600" b="1" i="1" dirty="0">
                <a:solidFill>
                  <a:srgbClr val="C00000"/>
                </a:solidFill>
              </a:rPr>
              <a:t>– </a:t>
            </a:r>
            <a:r>
              <a:rPr lang="ru-RU" sz="1600" b="1" i="1" dirty="0" smtClean="0">
                <a:solidFill>
                  <a:srgbClr val="C00000"/>
                </a:solidFill>
              </a:rPr>
              <a:t>ч.8 </a:t>
            </a:r>
            <a:r>
              <a:rPr lang="ru-RU" sz="1600" b="1" i="1" dirty="0">
                <a:solidFill>
                  <a:srgbClr val="C00000"/>
                </a:solidFill>
              </a:rPr>
              <a:t>ст.28 ФЗ «О рекламе»</a:t>
            </a: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altLang="ru-RU" sz="1600" b="1" dirty="0">
              <a:ea typeface="ＭＳ Ｐゴシック" panose="020B0600070205080204" pitchFamily="34" charset="-128"/>
            </a:endParaRPr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5A3E57-37D7-492F-95C1-AC54BB3144F6}" type="slidenum">
              <a:rPr lang="ru-RU" altLang="ru-RU" sz="1600">
                <a:solidFill>
                  <a:schemeClr val="bg1"/>
                </a:solidFill>
              </a:rPr>
              <a:pPr/>
              <a:t>8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336676" y="33339"/>
            <a:ext cx="971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</a:rPr>
              <a:t>Требования к рекламе финансовых услуг</a:t>
            </a:r>
            <a:endParaRPr lang="en-US" alt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476418" y="1347943"/>
            <a:ext cx="1930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Реклама,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связанная </a:t>
            </a:r>
            <a:r>
              <a:rPr lang="ru-RU" b="1" i="1" dirty="0">
                <a:solidFill>
                  <a:srgbClr val="C00000"/>
                </a:solidFill>
              </a:rPr>
              <a:t>с привлечением денежных </a:t>
            </a:r>
            <a:r>
              <a:rPr lang="ru-RU" b="1" i="1" dirty="0" smtClean="0">
                <a:solidFill>
                  <a:srgbClr val="C00000"/>
                </a:solidFill>
              </a:rPr>
              <a:t>средств участников </a:t>
            </a:r>
            <a:r>
              <a:rPr lang="ru-RU" b="1" i="1" dirty="0">
                <a:solidFill>
                  <a:srgbClr val="C00000"/>
                </a:solidFill>
              </a:rPr>
              <a:t>долевого строительства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для </a:t>
            </a:r>
            <a:r>
              <a:rPr lang="ru-RU" b="1" i="1" dirty="0">
                <a:solidFill>
                  <a:srgbClr val="C00000"/>
                </a:solidFill>
              </a:rPr>
              <a:t>строительства (создания) многоквартирных домов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и </a:t>
            </a:r>
            <a:r>
              <a:rPr lang="ru-RU" b="1" i="1" dirty="0">
                <a:solidFill>
                  <a:srgbClr val="C00000"/>
                </a:solidFill>
              </a:rPr>
              <a:t>(или) иных объектов недвижимости</a:t>
            </a:r>
          </a:p>
        </p:txBody>
      </p:sp>
    </p:spTree>
    <p:extLst>
      <p:ext uri="{BB962C8B-B14F-4D97-AF65-F5344CB8AC3E}">
        <p14:creationId xmlns:p14="http://schemas.microsoft.com/office/powerpoint/2010/main" val="54098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3"/>
          <p:cNvSpPr>
            <a:spLocks noGrp="1"/>
          </p:cNvSpPr>
          <p:nvPr>
            <p:ph sz="half" idx="2"/>
          </p:nvPr>
        </p:nvSpPr>
        <p:spPr>
          <a:xfrm>
            <a:off x="441434" y="1079939"/>
            <a:ext cx="11319642" cy="5297214"/>
          </a:xfrm>
        </p:spPr>
        <p:txBody>
          <a:bodyPr/>
          <a:lstStyle/>
          <a:p>
            <a:pPr marL="0" indent="0">
              <a:buNone/>
            </a:pPr>
            <a:endParaRPr lang="ru-RU" sz="1600" b="1" i="1" dirty="0" smtClean="0"/>
          </a:p>
          <a:p>
            <a:pPr marL="0" indent="0" algn="just">
              <a:buNone/>
            </a:pPr>
            <a:endParaRPr lang="ru-RU" sz="1800" b="1" i="1" dirty="0" smtClean="0"/>
          </a:p>
          <a:p>
            <a:pPr marL="0" indent="0" algn="ctr">
              <a:buNone/>
            </a:pPr>
            <a:r>
              <a:rPr lang="ru-RU" sz="1800" b="1" i="1" dirty="0" smtClean="0"/>
              <a:t>Реклама </a:t>
            </a:r>
            <a:r>
              <a:rPr lang="ru-RU" sz="1800" b="1" i="1" dirty="0"/>
              <a:t>услуг по предоставлению потребительских займов лицами, не осуществляющими профессиональную деятельность по предоставлению потребительских займов в соответствии с </a:t>
            </a:r>
            <a:r>
              <a:rPr lang="ru-RU" sz="1800" b="1" i="1" dirty="0" smtClean="0"/>
              <a:t>ФЗ «О </a:t>
            </a:r>
            <a:r>
              <a:rPr lang="ru-RU" sz="1800" b="1" i="1" dirty="0"/>
              <a:t>потребительском кредите (займе</a:t>
            </a:r>
            <a:r>
              <a:rPr lang="ru-RU" sz="1800" b="1" i="1" dirty="0" smtClean="0"/>
              <a:t>)», </a:t>
            </a:r>
            <a:r>
              <a:rPr lang="ru-RU" sz="1800" b="1" i="1" dirty="0">
                <a:solidFill>
                  <a:srgbClr val="C00000"/>
                </a:solidFill>
              </a:rPr>
              <a:t>не </a:t>
            </a:r>
            <a:r>
              <a:rPr lang="ru-RU" sz="1800" b="1" i="1" dirty="0" smtClean="0">
                <a:solidFill>
                  <a:srgbClr val="C00000"/>
                </a:solidFill>
              </a:rPr>
              <a:t>допускается </a:t>
            </a: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– ч.13 ст.28 ФЗ «О рекламе»</a:t>
            </a:r>
          </a:p>
          <a:p>
            <a:pPr marL="0" indent="0" algn="ctr">
              <a:buNone/>
            </a:pPr>
            <a:endParaRPr lang="ru-RU" sz="1800" b="1" i="1" dirty="0" smtClean="0"/>
          </a:p>
          <a:p>
            <a:pPr marL="0" indent="0" algn="ctr">
              <a:buNone/>
            </a:pPr>
            <a:endParaRPr lang="ru-RU" sz="1800" b="1" i="1" dirty="0"/>
          </a:p>
          <a:p>
            <a:pPr marL="0" indent="0" algn="ctr">
              <a:buNone/>
            </a:pPr>
            <a:r>
              <a:rPr lang="ru-RU" sz="1800" b="1" i="1" dirty="0" smtClean="0"/>
              <a:t>Если оказание банковских, страховых и иных финансовых услуг или осуществление финансовой деятельности может осуществляться только лицами, имеющими соответствующие лицензии, разрешения, аккредитации либо включенными в соответствующий реестр или являющимися членами соответствующих саморегулируемых организаций, реклама указанных услуг или деятельности, </a:t>
            </a:r>
          </a:p>
          <a:p>
            <a:pPr marL="0" indent="0" algn="ctr">
              <a:buNone/>
            </a:pPr>
            <a:r>
              <a:rPr lang="ru-RU" sz="1800" b="1" i="1" dirty="0" smtClean="0"/>
              <a:t>оказываемых либо осуществляемой лицами, не соответствующими </a:t>
            </a:r>
          </a:p>
          <a:p>
            <a:pPr marL="0" indent="0" algn="ctr">
              <a:buNone/>
            </a:pPr>
            <a:r>
              <a:rPr lang="ru-RU" sz="1800" b="1" i="1" dirty="0" smtClean="0"/>
              <a:t>таким требованиям, </a:t>
            </a:r>
            <a:r>
              <a:rPr lang="ru-RU" sz="1800" b="1" i="1" dirty="0" smtClean="0">
                <a:solidFill>
                  <a:srgbClr val="C00000"/>
                </a:solidFill>
              </a:rPr>
              <a:t>не допускается </a:t>
            </a: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– ч.14 </a:t>
            </a:r>
            <a:r>
              <a:rPr lang="ru-RU" sz="1800" b="1" i="1" dirty="0">
                <a:solidFill>
                  <a:srgbClr val="C00000"/>
                </a:solidFill>
              </a:rPr>
              <a:t>ст.28 ФЗ «О рекламе»</a:t>
            </a:r>
          </a:p>
          <a:p>
            <a:pPr marL="0" indent="0">
              <a:buNone/>
            </a:pPr>
            <a:endParaRPr lang="ru-RU" sz="1600" b="1" i="1" dirty="0" smtClean="0"/>
          </a:p>
          <a:p>
            <a:pPr marL="0" indent="0" algn="just">
              <a:buNone/>
            </a:pPr>
            <a:endParaRPr lang="ru-RU" altLang="ru-RU" sz="1600" b="1" i="1" dirty="0">
              <a:ea typeface="ＭＳ Ｐゴシック" panose="020B0600070205080204" pitchFamily="34" charset="-128"/>
            </a:endParaRPr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5A3E57-37D7-492F-95C1-AC54BB3144F6}" type="slidenum">
              <a:rPr lang="ru-RU" altLang="ru-RU" sz="1600">
                <a:solidFill>
                  <a:schemeClr val="bg1"/>
                </a:solidFill>
              </a:rPr>
              <a:pPr/>
              <a:t>9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336676" y="33339"/>
            <a:ext cx="971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</a:rPr>
              <a:t>Требования к рекламе финансовых услуг</a:t>
            </a:r>
            <a:endParaRPr lang="en-US" alt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58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1176</Words>
  <Application>Microsoft Office PowerPoint</Application>
  <PresentationFormat>Широкоэкранный</PresentationFormat>
  <Paragraphs>97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ヒラギノ角ゴ Pro W3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Силаев Алексей Владимирович</dc:creator>
  <cp:lastModifiedBy>Администратор</cp:lastModifiedBy>
  <cp:revision>16</cp:revision>
  <cp:lastPrinted>2020-06-25T10:31:15Z</cp:lastPrinted>
  <dcterms:created xsi:type="dcterms:W3CDTF">2016-12-06T13:39:58Z</dcterms:created>
  <dcterms:modified xsi:type="dcterms:W3CDTF">2020-06-25T10:31:24Z</dcterms:modified>
</cp:coreProperties>
</file>